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26"/>
  </p:notesMasterIdLst>
  <p:sldIdLst>
    <p:sldId id="256" r:id="rId2"/>
    <p:sldId id="257" r:id="rId3"/>
    <p:sldId id="287" r:id="rId4"/>
    <p:sldId id="259" r:id="rId5"/>
    <p:sldId id="260" r:id="rId6"/>
    <p:sldId id="261" r:id="rId7"/>
    <p:sldId id="262" r:id="rId8"/>
    <p:sldId id="263" r:id="rId9"/>
    <p:sldId id="264" r:id="rId10"/>
    <p:sldId id="268" r:id="rId11"/>
    <p:sldId id="265" r:id="rId12"/>
    <p:sldId id="266" r:id="rId13"/>
    <p:sldId id="267" r:id="rId14"/>
    <p:sldId id="269" r:id="rId15"/>
    <p:sldId id="270" r:id="rId16"/>
    <p:sldId id="272" r:id="rId17"/>
    <p:sldId id="271"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660"/>
  </p:normalViewPr>
  <p:slideViewPr>
    <p:cSldViewPr snapToGrid="0">
      <p:cViewPr varScale="1">
        <p:scale>
          <a:sx n="102" d="100"/>
          <a:sy n="102" d="100"/>
        </p:scale>
        <p:origin x="86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6EEEF0-F341-48A8-B26B-35EB9AA4EA0F}" type="datetimeFigureOut">
              <a:rPr lang="tr-TR" smtClean="0"/>
              <a:t>11.06.2024</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9A5BCE-1260-4040-9A25-94660E15D5A6}" type="slidenum">
              <a:rPr lang="tr-TR" smtClean="0"/>
              <a:t>‹#›</a:t>
            </a:fld>
            <a:endParaRPr lang="tr-TR"/>
          </a:p>
        </p:txBody>
      </p:sp>
    </p:spTree>
    <p:extLst>
      <p:ext uri="{BB962C8B-B14F-4D97-AF65-F5344CB8AC3E}">
        <p14:creationId xmlns:p14="http://schemas.microsoft.com/office/powerpoint/2010/main" val="661770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3D9A5BCE-1260-4040-9A25-94660E15D5A6}" type="slidenum">
              <a:rPr lang="tr-TR" smtClean="0"/>
              <a:t>5</a:t>
            </a:fld>
            <a:endParaRPr lang="tr-TR"/>
          </a:p>
        </p:txBody>
      </p:sp>
    </p:spTree>
    <p:extLst>
      <p:ext uri="{BB962C8B-B14F-4D97-AF65-F5344CB8AC3E}">
        <p14:creationId xmlns:p14="http://schemas.microsoft.com/office/powerpoint/2010/main" val="1471272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CA25B6B4-B690-47C1-BEE1-371952085F75}" type="datetimeFigureOut">
              <a:rPr lang="tr-TR" smtClean="0"/>
              <a:t>11.06.2024</a:t>
            </a:fld>
            <a:endParaRPr lang="tr-TR"/>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tr-TR"/>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3C3A15C3-69B7-4D4A-A925-37E895E24F48}" type="slidenum">
              <a:rPr lang="tr-TR" smtClean="0"/>
              <a:t>‹#›</a:t>
            </a:fld>
            <a:endParaRPr lang="tr-TR"/>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7263423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CA25B6B4-B690-47C1-BEE1-371952085F75}" type="datetimeFigureOut">
              <a:rPr lang="tr-TR" smtClean="0"/>
              <a:t>11.06.2024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C3A15C3-69B7-4D4A-A925-37E895E24F48}" type="slidenum">
              <a:rPr lang="tr-TR" smtClean="0"/>
              <a:t>‹#›</a:t>
            </a:fld>
            <a:endParaRPr lang="tr-TR"/>
          </a:p>
        </p:txBody>
      </p:sp>
    </p:spTree>
    <p:extLst>
      <p:ext uri="{BB962C8B-B14F-4D97-AF65-F5344CB8AC3E}">
        <p14:creationId xmlns:p14="http://schemas.microsoft.com/office/powerpoint/2010/main" val="2764127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CA25B6B4-B690-47C1-BEE1-371952085F75}" type="datetimeFigureOut">
              <a:rPr lang="tr-TR" smtClean="0"/>
              <a:t>11.06.2024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C3A15C3-69B7-4D4A-A925-37E895E24F48}" type="slidenum">
              <a:rPr lang="tr-TR" smtClean="0"/>
              <a:t>‹#›</a:t>
            </a:fld>
            <a:endParaRPr lang="tr-TR"/>
          </a:p>
        </p:txBody>
      </p:sp>
    </p:spTree>
    <p:extLst>
      <p:ext uri="{BB962C8B-B14F-4D97-AF65-F5344CB8AC3E}">
        <p14:creationId xmlns:p14="http://schemas.microsoft.com/office/powerpoint/2010/main" val="2445870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CA25B6B4-B690-47C1-BEE1-371952085F75}" type="datetimeFigureOut">
              <a:rPr lang="tr-TR" smtClean="0"/>
              <a:t>11.06.2024</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3C3A15C3-69B7-4D4A-A925-37E895E24F48}" type="slidenum">
              <a:rPr lang="tr-TR" smtClean="0"/>
              <a:t>‹#›</a:t>
            </a:fld>
            <a:endParaRPr lang="tr-TR"/>
          </a:p>
        </p:txBody>
      </p:sp>
    </p:spTree>
    <p:extLst>
      <p:ext uri="{BB962C8B-B14F-4D97-AF65-F5344CB8AC3E}">
        <p14:creationId xmlns:p14="http://schemas.microsoft.com/office/powerpoint/2010/main" val="39890743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 Bilgisi">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CA25B6B4-B690-47C1-BEE1-371952085F75}" type="datetimeFigureOut">
              <a:rPr lang="tr-TR" smtClean="0"/>
              <a:t>11.06.2024</a:t>
            </a:fld>
            <a:endParaRPr lang="tr-TR"/>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tr-TR"/>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3C3A15C3-69B7-4D4A-A925-37E895E24F48}" type="slidenum">
              <a:rPr lang="tr-TR" smtClean="0"/>
              <a:t>‹#›</a:t>
            </a:fld>
            <a:endParaRPr lang="tr-TR"/>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02200882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tr-TR"/>
              <a:t>Asıl başlık stilini düzenlemek için tıklayın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CA25B6B4-B690-47C1-BEE1-371952085F75}" type="datetimeFigureOut">
              <a:rPr lang="tr-TR" smtClean="0"/>
              <a:t>11.06.2024</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3C3A15C3-69B7-4D4A-A925-37E895E24F48}" type="slidenum">
              <a:rPr lang="tr-TR" smtClean="0"/>
              <a:t>‹#›</a:t>
            </a:fld>
            <a:endParaRPr lang="tr-TR"/>
          </a:p>
        </p:txBody>
      </p:sp>
    </p:spTree>
    <p:extLst>
      <p:ext uri="{BB962C8B-B14F-4D97-AF65-F5344CB8AC3E}">
        <p14:creationId xmlns:p14="http://schemas.microsoft.com/office/powerpoint/2010/main" val="1594860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CA25B6B4-B690-47C1-BEE1-371952085F75}" type="datetimeFigureOut">
              <a:rPr lang="tr-TR" smtClean="0"/>
              <a:t>11.06.2024</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3C3A15C3-69B7-4D4A-A925-37E895E24F48}" type="slidenum">
              <a:rPr lang="tr-TR" smtClean="0"/>
              <a:t>‹#›</a:t>
            </a:fld>
            <a:endParaRPr lang="tr-TR"/>
          </a:p>
        </p:txBody>
      </p:sp>
    </p:spTree>
    <p:extLst>
      <p:ext uri="{BB962C8B-B14F-4D97-AF65-F5344CB8AC3E}">
        <p14:creationId xmlns:p14="http://schemas.microsoft.com/office/powerpoint/2010/main" val="1654507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CA25B6B4-B690-47C1-BEE1-371952085F75}" type="datetimeFigureOut">
              <a:rPr lang="tr-TR" smtClean="0"/>
              <a:t>11.06.2024</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3C3A15C3-69B7-4D4A-A925-37E895E24F48}" type="slidenum">
              <a:rPr lang="tr-TR" smtClean="0"/>
              <a:t>‹#›</a:t>
            </a:fld>
            <a:endParaRPr lang="tr-TR"/>
          </a:p>
        </p:txBody>
      </p:sp>
    </p:spTree>
    <p:extLst>
      <p:ext uri="{BB962C8B-B14F-4D97-AF65-F5344CB8AC3E}">
        <p14:creationId xmlns:p14="http://schemas.microsoft.com/office/powerpoint/2010/main" val="3369433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25B6B4-B690-47C1-BEE1-371952085F75}" type="datetimeFigureOut">
              <a:rPr lang="tr-TR" smtClean="0"/>
              <a:t>11.06.2024</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3C3A15C3-69B7-4D4A-A925-37E895E24F48}" type="slidenum">
              <a:rPr lang="tr-TR" smtClean="0"/>
              <a:t>‹#›</a:t>
            </a:fld>
            <a:endParaRPr lang="tr-TR"/>
          </a:p>
        </p:txBody>
      </p:sp>
    </p:spTree>
    <p:extLst>
      <p:ext uri="{BB962C8B-B14F-4D97-AF65-F5344CB8AC3E}">
        <p14:creationId xmlns:p14="http://schemas.microsoft.com/office/powerpoint/2010/main" val="17637482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tr-TR"/>
              <a:t>Asıl başlık stilini düzenlemek için tıklayın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A25B6B4-B690-47C1-BEE1-371952085F75}" type="datetimeFigureOut">
              <a:rPr lang="tr-TR" smtClean="0"/>
              <a:t>11.06.2024</a:t>
            </a:fld>
            <a:endParaRPr lang="tr-TR"/>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tr-TR"/>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3C3A15C3-69B7-4D4A-A925-37E895E24F48}" type="slidenum">
              <a:rPr lang="tr-TR" smtClean="0"/>
              <a:t>‹#›</a:t>
            </a:fld>
            <a:endParaRPr lang="tr-TR"/>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0815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A25B6B4-B690-47C1-BEE1-371952085F75}" type="datetimeFigureOut">
              <a:rPr lang="tr-TR" smtClean="0"/>
              <a:t>11.06.2024</a:t>
            </a:fld>
            <a:endParaRPr lang="tr-TR"/>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tr-TR"/>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3C3A15C3-69B7-4D4A-A925-37E895E24F48}" type="slidenum">
              <a:rPr lang="tr-TR" smtClean="0"/>
              <a:t>‹#›</a:t>
            </a:fld>
            <a:endParaRPr lang="tr-TR"/>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11934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CA25B6B4-B690-47C1-BEE1-371952085F75}" type="datetimeFigureOut">
              <a:rPr lang="tr-TR" smtClean="0"/>
              <a:t>11.06.2024</a:t>
            </a:fld>
            <a:endParaRPr lang="tr-TR"/>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tr-TR"/>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3C3A15C3-69B7-4D4A-A925-37E895E24F48}" type="slidenum">
              <a:rPr lang="tr-TR" smtClean="0"/>
              <a:t>‹#›</a:t>
            </a:fld>
            <a:endParaRPr lang="tr-TR"/>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44797726"/>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1C342F3-F5BB-5C62-4F4D-B2598A889195}"/>
              </a:ext>
            </a:extLst>
          </p:cNvPr>
          <p:cNvSpPr>
            <a:spLocks noGrp="1"/>
          </p:cNvSpPr>
          <p:nvPr>
            <p:ph type="ctrTitle"/>
          </p:nvPr>
        </p:nvSpPr>
        <p:spPr>
          <a:xfrm>
            <a:off x="1915127" y="1295400"/>
            <a:ext cx="8361229" cy="2981805"/>
          </a:xfrm>
        </p:spPr>
        <p:txBody>
          <a:bodyPr/>
          <a:lstStyle/>
          <a:p>
            <a:r>
              <a:rPr lang="tr-TR" b="1" dirty="0"/>
              <a:t>Derin Öğrenme ile Yüz Tanıma Sistemi</a:t>
            </a:r>
          </a:p>
        </p:txBody>
      </p:sp>
      <p:sp>
        <p:nvSpPr>
          <p:cNvPr id="3" name="Alt Başlık 2">
            <a:extLst>
              <a:ext uri="{FF2B5EF4-FFF2-40B4-BE49-F238E27FC236}">
                <a16:creationId xmlns:a16="http://schemas.microsoft.com/office/drawing/2014/main" id="{CCA6762F-BE2D-C0C5-5284-A963C30475C1}"/>
              </a:ext>
            </a:extLst>
          </p:cNvPr>
          <p:cNvSpPr>
            <a:spLocks noGrp="1"/>
          </p:cNvSpPr>
          <p:nvPr>
            <p:ph type="subTitle" idx="1"/>
          </p:nvPr>
        </p:nvSpPr>
        <p:spPr>
          <a:xfrm>
            <a:off x="2679904" y="4346804"/>
            <a:ext cx="6831673" cy="1086237"/>
          </a:xfrm>
        </p:spPr>
        <p:txBody>
          <a:bodyPr>
            <a:normAutofit fontScale="92500" lnSpcReduction="10000"/>
          </a:bodyPr>
          <a:lstStyle/>
          <a:p>
            <a:pPr algn="l"/>
            <a:r>
              <a:rPr lang="tr-TR" dirty="0"/>
              <a:t>Simge KOÇER – 032090060</a:t>
            </a:r>
          </a:p>
          <a:p>
            <a:pPr algn="l"/>
            <a:r>
              <a:rPr lang="tr-TR" dirty="0"/>
              <a:t>Metehan AYDIN - 032090013</a:t>
            </a:r>
          </a:p>
          <a:p>
            <a:pPr algn="l"/>
            <a:r>
              <a:rPr lang="tr-TR" dirty="0"/>
              <a:t>Yunus TURAL - 032090028</a:t>
            </a:r>
          </a:p>
        </p:txBody>
      </p:sp>
    </p:spTree>
    <p:extLst>
      <p:ext uri="{BB962C8B-B14F-4D97-AF65-F5344CB8AC3E}">
        <p14:creationId xmlns:p14="http://schemas.microsoft.com/office/powerpoint/2010/main" val="3642401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7F54DAA-C925-6AE4-9C26-27D2BF7AD9BE}"/>
              </a:ext>
            </a:extLst>
          </p:cNvPr>
          <p:cNvSpPr>
            <a:spLocks noGrp="1"/>
          </p:cNvSpPr>
          <p:nvPr>
            <p:ph type="title"/>
          </p:nvPr>
        </p:nvSpPr>
        <p:spPr>
          <a:xfrm>
            <a:off x="1362075" y="381000"/>
            <a:ext cx="9601200" cy="1485900"/>
          </a:xfrm>
        </p:spPr>
        <p:txBody>
          <a:bodyPr/>
          <a:lstStyle/>
          <a:p>
            <a:r>
              <a:rPr lang="tr-TR" dirty="0">
                <a:latin typeface="Times New Roman" panose="02020603050405020304" pitchFamily="18" charset="0"/>
                <a:cs typeface="Times New Roman" panose="02020603050405020304" pitchFamily="18" charset="0"/>
              </a:rPr>
              <a:t>Sinir Ağı 					</a:t>
            </a:r>
          </a:p>
        </p:txBody>
      </p:sp>
      <p:sp>
        <p:nvSpPr>
          <p:cNvPr id="3" name="İçerik Yer Tutucusu 2">
            <a:extLst>
              <a:ext uri="{FF2B5EF4-FFF2-40B4-BE49-F238E27FC236}">
                <a16:creationId xmlns:a16="http://schemas.microsoft.com/office/drawing/2014/main" id="{7664AB84-FACE-7D61-BEC1-5079A3DA7B17}"/>
              </a:ext>
            </a:extLst>
          </p:cNvPr>
          <p:cNvSpPr>
            <a:spLocks noGrp="1"/>
          </p:cNvSpPr>
          <p:nvPr>
            <p:ph idx="1"/>
          </p:nvPr>
        </p:nvSpPr>
        <p:spPr>
          <a:xfrm>
            <a:off x="838200" y="2300000"/>
            <a:ext cx="10515600" cy="2403975"/>
          </a:xfrm>
        </p:spPr>
        <p:txBody>
          <a:bodyPr>
            <a:normAutofit/>
          </a:bodyPr>
          <a:lstStyle/>
          <a:p>
            <a:pPr algn="l"/>
            <a:r>
              <a:rPr lang="tr-TR" dirty="0"/>
              <a:t> </a:t>
            </a:r>
            <a:r>
              <a:rPr lang="tr-TR" b="0" i="0" dirty="0">
                <a:effectLst/>
                <a:latin typeface="Times New Roman" panose="02020603050405020304" pitchFamily="18" charset="0"/>
                <a:cs typeface="Times New Roman" panose="02020603050405020304" pitchFamily="18" charset="0"/>
              </a:rPr>
              <a:t>Sinir ağı, biyolojik sinir ağlarından esinlenerek tasarlanmış matematiksel model sistemidir. Bu yapay sinir ağları, büyük miktarda veri üzerinde karmaşık desenleri tanımak ve öğrenmek için kullanılır. Örneğin, bir görüntü tanıma sistemi, bir sinir ağı kullanarak nesneleri, yüzleri veya yazıları tanıyabilir ve sınıflandırabilir. Doğal dil işleme alanında, metin verilerini analiz etmek ve anlamak için sinir ağları kullanılır. Finansal analiz, tıbbi teşhis, otomatik sürüş, oyun yapay zekası gibi alanlarda da sinir ağları yaygın olarak kullanılır.</a:t>
            </a:r>
          </a:p>
          <a:p>
            <a:pPr marL="0" indent="0">
              <a:buNone/>
            </a:pPr>
            <a:endParaRPr lang="tr-TR" dirty="0"/>
          </a:p>
        </p:txBody>
      </p:sp>
    </p:spTree>
    <p:extLst>
      <p:ext uri="{BB962C8B-B14F-4D97-AF65-F5344CB8AC3E}">
        <p14:creationId xmlns:p14="http://schemas.microsoft.com/office/powerpoint/2010/main" val="1435964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662CFE4-1389-13EC-A99C-EC428B12A25C}"/>
              </a:ext>
            </a:extLst>
          </p:cNvPr>
          <p:cNvSpPr>
            <a:spLocks noGrp="1"/>
          </p:cNvSpPr>
          <p:nvPr>
            <p:ph type="title"/>
          </p:nvPr>
        </p:nvSpPr>
        <p:spPr/>
        <p:txBody>
          <a:bodyPr/>
          <a:lstStyle/>
          <a:p>
            <a:r>
              <a:rPr lang="tr-TR" dirty="0">
                <a:latin typeface="Times New Roman" panose="02020603050405020304" pitchFamily="18" charset="0"/>
                <a:cs typeface="Times New Roman" panose="02020603050405020304" pitchFamily="18" charset="0"/>
              </a:rPr>
              <a:t>Derin Öğrenme Nedir ?</a:t>
            </a:r>
          </a:p>
        </p:txBody>
      </p:sp>
      <p:sp>
        <p:nvSpPr>
          <p:cNvPr id="3" name="İçerik Yer Tutucusu 2">
            <a:extLst>
              <a:ext uri="{FF2B5EF4-FFF2-40B4-BE49-F238E27FC236}">
                <a16:creationId xmlns:a16="http://schemas.microsoft.com/office/drawing/2014/main" id="{C646426C-9CA5-46D2-1AC7-12F858E93773}"/>
              </a:ext>
            </a:extLst>
          </p:cNvPr>
          <p:cNvSpPr>
            <a:spLocks noGrp="1"/>
          </p:cNvSpPr>
          <p:nvPr>
            <p:ph idx="1"/>
          </p:nvPr>
        </p:nvSpPr>
        <p:spPr/>
        <p:txBody>
          <a:bodyPr/>
          <a:lstStyle/>
          <a:p>
            <a:r>
              <a:rPr lang="tr-TR" b="0" i="0" dirty="0">
                <a:effectLst/>
                <a:latin typeface="Times New Roman" panose="02020603050405020304" pitchFamily="18" charset="0"/>
                <a:cs typeface="Times New Roman" panose="02020603050405020304" pitchFamily="18" charset="0"/>
              </a:rPr>
              <a:t>Derin öğrenme, yapay sinir ağları gibi karmaşık matematiksel model yapılarının kullanıldığı bir makine öğrenme alt dalıdır. Derin öğrenme, büyük miktarda veri üzerinde otomatik olarak öğrenme yeteneğine sahip karmaşık algoritmaları içerir. Bu algoritmalar, veriler arasında karmaşık ilişkileri tanımlamak için birden çok katmanlı (derin) yapıları kullanır. </a:t>
            </a:r>
          </a:p>
          <a:p>
            <a:r>
              <a:rPr lang="tr-TR" b="0" i="0" dirty="0">
                <a:effectLst/>
                <a:latin typeface="Times New Roman" panose="02020603050405020304" pitchFamily="18" charset="0"/>
                <a:cs typeface="Times New Roman" panose="02020603050405020304" pitchFamily="18" charset="0"/>
              </a:rPr>
              <a:t>Özellikle resim ve ses gibi karmaşık veri türlerinde, geleneksel yöntemlere kıyasla daha yüksek başarı oranları sağlayabilirler. Derin öğrenme, görüntü tanıma, doğal dil işleme, ses tanıma gibi birçok uygulama alanında başarıyla kullanılmaktadır.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7968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38E879C-30CD-0E35-6423-FC24E63CA5B9}"/>
              </a:ext>
            </a:extLst>
          </p:cNvPr>
          <p:cNvSpPr>
            <a:spLocks noGrp="1"/>
          </p:cNvSpPr>
          <p:nvPr>
            <p:ph type="title"/>
          </p:nvPr>
        </p:nvSpPr>
        <p:spPr/>
        <p:txBody>
          <a:bodyPr/>
          <a:lstStyle/>
          <a:p>
            <a:r>
              <a:rPr lang="tr-TR" dirty="0">
                <a:latin typeface="Times New Roman" panose="02020603050405020304" pitchFamily="18" charset="0"/>
                <a:cs typeface="Times New Roman" panose="02020603050405020304" pitchFamily="18" charset="0"/>
              </a:rPr>
              <a:t>Yüz Tanıma ve Derin Öğrenme İlişkisi</a:t>
            </a:r>
          </a:p>
        </p:txBody>
      </p:sp>
      <p:sp>
        <p:nvSpPr>
          <p:cNvPr id="3" name="İçerik Yer Tutucusu 2">
            <a:extLst>
              <a:ext uri="{FF2B5EF4-FFF2-40B4-BE49-F238E27FC236}">
                <a16:creationId xmlns:a16="http://schemas.microsoft.com/office/drawing/2014/main" id="{9C48882C-CF99-607C-5BD3-26D8B592B780}"/>
              </a:ext>
            </a:extLst>
          </p:cNvPr>
          <p:cNvSpPr>
            <a:spLocks noGrp="1"/>
          </p:cNvSpPr>
          <p:nvPr>
            <p:ph idx="1"/>
          </p:nvPr>
        </p:nvSpPr>
        <p:spPr/>
        <p:txBody>
          <a:bodyPr>
            <a:normAutofit/>
          </a:bodyPr>
          <a:lstStyle/>
          <a:p>
            <a:r>
              <a:rPr lang="tr-TR" dirty="0"/>
              <a:t> </a:t>
            </a:r>
            <a:r>
              <a:rPr lang="tr-TR" b="0" i="0" dirty="0">
                <a:effectLst/>
                <a:latin typeface="Times New Roman" panose="02020603050405020304" pitchFamily="18" charset="0"/>
                <a:cs typeface="Times New Roman" panose="02020603050405020304" pitchFamily="18" charset="0"/>
              </a:rPr>
              <a:t>Yüz tanıma ve derin öğrenme, birbirini tamamlayan teknolojilerdir. Yüz tanıma, bir kişinin yüz özelliklerini algılayarak tanımlamayı amaçlar ve geleneksel olarak görüntü işleme ve makine öğrenimi teknikleri kullanır.</a:t>
            </a:r>
          </a:p>
          <a:p>
            <a:r>
              <a:rPr lang="tr-TR" b="0" i="0" dirty="0">
                <a:effectLst/>
                <a:latin typeface="Times New Roman" panose="02020603050405020304" pitchFamily="18" charset="0"/>
                <a:cs typeface="Times New Roman" panose="02020603050405020304" pitchFamily="18" charset="0"/>
              </a:rPr>
              <a:t> Derin öğrenme ise büyük miktarda veri üzerinde otomatik olarak öğrenme yeteneğine sahip karmaşık algoritmalar içerir. Bu algoritmalar, veriler arasındaki karmaşık ilişkileri tanımlamak için çok katmanlı (derin) yapıları kullanır. </a:t>
            </a:r>
          </a:p>
        </p:txBody>
      </p:sp>
    </p:spTree>
    <p:extLst>
      <p:ext uri="{BB962C8B-B14F-4D97-AF65-F5344CB8AC3E}">
        <p14:creationId xmlns:p14="http://schemas.microsoft.com/office/powerpoint/2010/main" val="20851247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78A0F83-1A91-3171-EB10-BE0C1685BAA2}"/>
              </a:ext>
            </a:extLst>
          </p:cNvPr>
          <p:cNvSpPr>
            <a:spLocks noGrp="1"/>
          </p:cNvSpPr>
          <p:nvPr>
            <p:ph type="title"/>
          </p:nvPr>
        </p:nvSpPr>
        <p:spPr>
          <a:xfrm>
            <a:off x="838200" y="365125"/>
            <a:ext cx="10515600" cy="196349"/>
          </a:xfrm>
        </p:spPr>
        <p:txBody>
          <a:bodyPr>
            <a:normAutofit fontScale="90000"/>
          </a:bodyPr>
          <a:lstStyle/>
          <a:p>
            <a:r>
              <a:rPr lang="tr-TR" dirty="0"/>
              <a:t> </a:t>
            </a:r>
          </a:p>
        </p:txBody>
      </p:sp>
      <p:sp>
        <p:nvSpPr>
          <p:cNvPr id="3" name="İçerik Yer Tutucusu 2">
            <a:extLst>
              <a:ext uri="{FF2B5EF4-FFF2-40B4-BE49-F238E27FC236}">
                <a16:creationId xmlns:a16="http://schemas.microsoft.com/office/drawing/2014/main" id="{74A6ED4F-B8C6-D63F-25A8-BC230CCDF4E7}"/>
              </a:ext>
            </a:extLst>
          </p:cNvPr>
          <p:cNvSpPr>
            <a:spLocks noGrp="1"/>
          </p:cNvSpPr>
          <p:nvPr>
            <p:ph idx="1"/>
          </p:nvPr>
        </p:nvSpPr>
        <p:spPr>
          <a:xfrm>
            <a:off x="982579" y="765175"/>
            <a:ext cx="10515600" cy="2216985"/>
          </a:xfrm>
        </p:spPr>
        <p:txBody>
          <a:bodyPr/>
          <a:lstStyle/>
          <a:p>
            <a:r>
              <a:rPr lang="tr-TR" dirty="0">
                <a:latin typeface="Times New Roman" panose="02020603050405020304" pitchFamily="18" charset="0"/>
                <a:cs typeface="Times New Roman" panose="02020603050405020304" pitchFamily="18" charset="0"/>
              </a:rPr>
              <a:t>D</a:t>
            </a:r>
            <a:r>
              <a:rPr lang="tr-TR" b="0" i="0" dirty="0">
                <a:effectLst/>
                <a:latin typeface="Times New Roman" panose="02020603050405020304" pitchFamily="18" charset="0"/>
                <a:cs typeface="Times New Roman" panose="02020603050405020304" pitchFamily="18" charset="0"/>
              </a:rPr>
              <a:t>erin öğrenme, yüz tanıma alanında daha geniş ve karmaşık veri setlerini işlemek ve daha yüksek doğruluk sağlamak için etkili bir araç olarak kullanılabilir. Derin öğrenme, yüz tanıma alanında daha gelişmiş ve etkili tanıma modelleri oluşturarak yüz tanıma teknolojisinin doğruluğunu artırır.</a:t>
            </a:r>
            <a:endParaRPr lang="tr-TR" dirty="0">
              <a:latin typeface="Times New Roman" panose="02020603050405020304" pitchFamily="18" charset="0"/>
              <a:cs typeface="Times New Roman" panose="02020603050405020304" pitchFamily="18" charset="0"/>
            </a:endParaRPr>
          </a:p>
          <a:p>
            <a:endParaRPr lang="tr-TR" dirty="0"/>
          </a:p>
        </p:txBody>
      </p:sp>
      <p:pic>
        <p:nvPicPr>
          <p:cNvPr id="5" name="Resim 4">
            <a:extLst>
              <a:ext uri="{FF2B5EF4-FFF2-40B4-BE49-F238E27FC236}">
                <a16:creationId xmlns:a16="http://schemas.microsoft.com/office/drawing/2014/main" id="{36FCB37D-C0FF-AC6D-F2AB-BF2641E5F676}"/>
              </a:ext>
            </a:extLst>
          </p:cNvPr>
          <p:cNvPicPr>
            <a:picLocks noChangeAspect="1"/>
          </p:cNvPicPr>
          <p:nvPr/>
        </p:nvPicPr>
        <p:blipFill>
          <a:blip r:embed="rId2"/>
          <a:stretch>
            <a:fillRect/>
          </a:stretch>
        </p:blipFill>
        <p:spPr>
          <a:xfrm>
            <a:off x="2379799" y="2095682"/>
            <a:ext cx="7432401" cy="3788917"/>
          </a:xfrm>
          <a:prstGeom prst="rect">
            <a:avLst/>
          </a:prstGeom>
        </p:spPr>
      </p:pic>
      <p:sp>
        <p:nvSpPr>
          <p:cNvPr id="6" name="Metin kutusu 5">
            <a:extLst>
              <a:ext uri="{FF2B5EF4-FFF2-40B4-BE49-F238E27FC236}">
                <a16:creationId xmlns:a16="http://schemas.microsoft.com/office/drawing/2014/main" id="{A31E706C-32B0-5011-23A1-875A2DF9510C}"/>
              </a:ext>
            </a:extLst>
          </p:cNvPr>
          <p:cNvSpPr txBox="1"/>
          <p:nvPr/>
        </p:nvSpPr>
        <p:spPr>
          <a:xfrm>
            <a:off x="2310062" y="5900474"/>
            <a:ext cx="7571874"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7. Derin Öğrenme ile Yüz Tanıma Sistemleri Arasındaki İlişki</a:t>
            </a:r>
          </a:p>
        </p:txBody>
      </p:sp>
    </p:spTree>
    <p:extLst>
      <p:ext uri="{BB962C8B-B14F-4D97-AF65-F5344CB8AC3E}">
        <p14:creationId xmlns:p14="http://schemas.microsoft.com/office/powerpoint/2010/main" val="3061857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7164353-8B48-6101-2101-4F3C7BD74213}"/>
              </a:ext>
            </a:extLst>
          </p:cNvPr>
          <p:cNvSpPr>
            <a:spLocks noGrp="1"/>
          </p:cNvSpPr>
          <p:nvPr>
            <p:ph type="title"/>
          </p:nvPr>
        </p:nvSpPr>
        <p:spPr/>
        <p:txBody>
          <a:bodyPr/>
          <a:lstStyle/>
          <a:p>
            <a:r>
              <a:rPr lang="tr-TR" dirty="0">
                <a:latin typeface="Times New Roman" panose="02020603050405020304" pitchFamily="18" charset="0"/>
                <a:cs typeface="Times New Roman" panose="02020603050405020304" pitchFamily="18" charset="0"/>
              </a:rPr>
              <a:t>Derin Öğrenme Algoritmaları</a:t>
            </a:r>
          </a:p>
        </p:txBody>
      </p:sp>
      <p:sp>
        <p:nvSpPr>
          <p:cNvPr id="3" name="İçerik Yer Tutucusu 2">
            <a:extLst>
              <a:ext uri="{FF2B5EF4-FFF2-40B4-BE49-F238E27FC236}">
                <a16:creationId xmlns:a16="http://schemas.microsoft.com/office/drawing/2014/main" id="{A26F0AAF-CDC0-950D-5B9C-912DBFCC477E}"/>
              </a:ext>
            </a:extLst>
          </p:cNvPr>
          <p:cNvSpPr>
            <a:spLocks noGrp="1"/>
          </p:cNvSpPr>
          <p:nvPr>
            <p:ph idx="1"/>
          </p:nvPr>
        </p:nvSpPr>
        <p:spPr>
          <a:xfrm>
            <a:off x="838200" y="1825625"/>
            <a:ext cx="11353800" cy="2072607"/>
          </a:xfrm>
        </p:spPr>
        <p:txBody>
          <a:bodyPr/>
          <a:lstStyle/>
          <a:p>
            <a:r>
              <a:rPr lang="tr-TR" b="0" i="0" dirty="0">
                <a:effectLst/>
                <a:latin typeface="Times New Roman" panose="02020603050405020304" pitchFamily="18" charset="0"/>
                <a:cs typeface="Times New Roman" panose="02020603050405020304" pitchFamily="18" charset="0"/>
              </a:rPr>
              <a:t>Derin öğrenme, birçok farklı algoritma ve modeli içeren geniş bir alandır. Şimdi en çok kullanılan modellerden bahsedeceğiz. Bu modellerin en çok kullanılmasının nedeni, belirli görevlerde yüksek başarı oranları sağlamaları ve geniş uygulama alanlarına sahip olmalarıdır. </a:t>
            </a:r>
            <a:endParaRPr lang="tr-TR" dirty="0">
              <a:latin typeface="Times New Roman" panose="02020603050405020304" pitchFamily="18" charset="0"/>
              <a:cs typeface="Times New Roman" panose="02020603050405020304" pitchFamily="18" charset="0"/>
            </a:endParaRPr>
          </a:p>
        </p:txBody>
      </p:sp>
      <p:pic>
        <p:nvPicPr>
          <p:cNvPr id="5" name="Resim 4">
            <a:extLst>
              <a:ext uri="{FF2B5EF4-FFF2-40B4-BE49-F238E27FC236}">
                <a16:creationId xmlns:a16="http://schemas.microsoft.com/office/drawing/2014/main" id="{93100F05-256B-92B3-8353-C242185781E9}"/>
              </a:ext>
            </a:extLst>
          </p:cNvPr>
          <p:cNvPicPr>
            <a:picLocks noChangeAspect="1"/>
          </p:cNvPicPr>
          <p:nvPr/>
        </p:nvPicPr>
        <p:blipFill>
          <a:blip r:embed="rId2"/>
          <a:stretch>
            <a:fillRect/>
          </a:stretch>
        </p:blipFill>
        <p:spPr>
          <a:xfrm>
            <a:off x="1410106" y="3429000"/>
            <a:ext cx="9371787" cy="2072607"/>
          </a:xfrm>
          <a:prstGeom prst="rect">
            <a:avLst/>
          </a:prstGeom>
        </p:spPr>
      </p:pic>
      <p:sp>
        <p:nvSpPr>
          <p:cNvPr id="6" name="Metin kutusu 5">
            <a:extLst>
              <a:ext uri="{FF2B5EF4-FFF2-40B4-BE49-F238E27FC236}">
                <a16:creationId xmlns:a16="http://schemas.microsoft.com/office/drawing/2014/main" id="{1242059E-03DA-9C35-2B36-132FFC8B9E24}"/>
              </a:ext>
            </a:extLst>
          </p:cNvPr>
          <p:cNvSpPr txBox="1"/>
          <p:nvPr/>
        </p:nvSpPr>
        <p:spPr>
          <a:xfrm>
            <a:off x="1371600" y="5583793"/>
            <a:ext cx="8373979"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8. CNN , RCC ve GAN Mimarileri</a:t>
            </a:r>
          </a:p>
        </p:txBody>
      </p:sp>
    </p:spTree>
    <p:extLst>
      <p:ext uri="{BB962C8B-B14F-4D97-AF65-F5344CB8AC3E}">
        <p14:creationId xmlns:p14="http://schemas.microsoft.com/office/powerpoint/2010/main" val="33839248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1A78DA4-4CE4-254A-9833-D0D428FCD58D}"/>
              </a:ext>
            </a:extLst>
          </p:cNvPr>
          <p:cNvSpPr>
            <a:spLocks noGrp="1"/>
          </p:cNvSpPr>
          <p:nvPr>
            <p:ph type="title"/>
          </p:nvPr>
        </p:nvSpPr>
        <p:spPr>
          <a:xfrm>
            <a:off x="1049254" y="626080"/>
            <a:ext cx="10515600" cy="1325563"/>
          </a:xfrm>
        </p:spPr>
        <p:txBody>
          <a:bodyPr/>
          <a:lstStyle/>
          <a:p>
            <a:r>
              <a:rPr lang="tr-TR" i="0" dirty="0">
                <a:effectLst/>
                <a:latin typeface="Times New Roman" panose="02020603050405020304" pitchFamily="18" charset="0"/>
                <a:cs typeface="Times New Roman" panose="02020603050405020304" pitchFamily="18" charset="0"/>
              </a:rPr>
              <a:t>1- </a:t>
            </a:r>
            <a:r>
              <a:rPr lang="tr-TR" i="0" dirty="0" err="1">
                <a:effectLst/>
                <a:latin typeface="Times New Roman" panose="02020603050405020304" pitchFamily="18" charset="0"/>
                <a:cs typeface="Times New Roman" panose="02020603050405020304" pitchFamily="18" charset="0"/>
              </a:rPr>
              <a:t>Evrişimli</a:t>
            </a:r>
            <a:r>
              <a:rPr lang="tr-TR" i="0" dirty="0">
                <a:effectLst/>
                <a:latin typeface="Times New Roman" panose="02020603050405020304" pitchFamily="18" charset="0"/>
                <a:cs typeface="Times New Roman" panose="02020603050405020304" pitchFamily="18" charset="0"/>
              </a:rPr>
              <a:t> Sinir Ağları (CNN) Mimarisi</a:t>
            </a:r>
            <a:endParaRPr lang="tr-TR" dirty="0">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0B8C4C30-5EF7-D60F-75D9-64CF19C0CEBE}"/>
              </a:ext>
            </a:extLst>
          </p:cNvPr>
          <p:cNvSpPr>
            <a:spLocks noGrp="1"/>
          </p:cNvSpPr>
          <p:nvPr>
            <p:ph idx="1"/>
          </p:nvPr>
        </p:nvSpPr>
        <p:spPr>
          <a:xfrm>
            <a:off x="973054" y="1951643"/>
            <a:ext cx="10515600" cy="3430964"/>
          </a:xfrm>
        </p:spPr>
        <p:txBody>
          <a:bodyPr>
            <a:normAutofit/>
          </a:bodyPr>
          <a:lstStyle/>
          <a:p>
            <a:pPr marL="228600" lvl="0" indent="-228600" algn="l" rtl="0">
              <a:lnSpc>
                <a:spcPct val="90000"/>
              </a:lnSpc>
              <a:spcBef>
                <a:spcPts val="1000"/>
              </a:spcBef>
              <a:spcAft>
                <a:spcPts val="0"/>
              </a:spcAft>
              <a:buClr>
                <a:srgbClr val="262626"/>
              </a:buClr>
              <a:buSzPts val="2400"/>
              <a:buChar char="•"/>
            </a:pPr>
            <a:r>
              <a:rPr lang="tr-TR" b="0" i="0" dirty="0">
                <a:effectLst/>
                <a:latin typeface="Times New Roman" panose="02020603050405020304" pitchFamily="18" charset="0"/>
                <a:cs typeface="Times New Roman" panose="02020603050405020304" pitchFamily="18" charset="0"/>
              </a:rPr>
              <a:t>CNN (</a:t>
            </a:r>
            <a:r>
              <a:rPr lang="tr-TR" b="0" i="0" dirty="0" err="1">
                <a:effectLst/>
                <a:latin typeface="Times New Roman" panose="02020603050405020304" pitchFamily="18" charset="0"/>
                <a:cs typeface="Times New Roman" panose="02020603050405020304" pitchFamily="18" charset="0"/>
              </a:rPr>
              <a:t>Convolutional</a:t>
            </a:r>
            <a:r>
              <a:rPr lang="tr-TR" b="0" i="0" dirty="0">
                <a:effectLst/>
                <a:latin typeface="Times New Roman" panose="02020603050405020304" pitchFamily="18" charset="0"/>
                <a:cs typeface="Times New Roman" panose="02020603050405020304" pitchFamily="18" charset="0"/>
              </a:rPr>
              <a:t> </a:t>
            </a:r>
            <a:r>
              <a:rPr lang="tr-TR" b="0" i="0" dirty="0" err="1">
                <a:effectLst/>
                <a:latin typeface="Times New Roman" panose="02020603050405020304" pitchFamily="18" charset="0"/>
                <a:cs typeface="Times New Roman" panose="02020603050405020304" pitchFamily="18" charset="0"/>
              </a:rPr>
              <a:t>Neural</a:t>
            </a:r>
            <a:r>
              <a:rPr lang="tr-TR" b="0" i="0" dirty="0">
                <a:effectLst/>
                <a:latin typeface="Times New Roman" panose="02020603050405020304" pitchFamily="18" charset="0"/>
                <a:cs typeface="Times New Roman" panose="02020603050405020304" pitchFamily="18" charset="0"/>
              </a:rPr>
              <a:t> Network - </a:t>
            </a:r>
            <a:r>
              <a:rPr lang="tr-TR" b="0" i="0" dirty="0" err="1">
                <a:effectLst/>
                <a:latin typeface="Times New Roman" panose="02020603050405020304" pitchFamily="18" charset="0"/>
                <a:cs typeface="Times New Roman" panose="02020603050405020304" pitchFamily="18" charset="0"/>
              </a:rPr>
              <a:t>Evrişimli</a:t>
            </a:r>
            <a:r>
              <a:rPr lang="tr-TR" b="0" i="0" dirty="0">
                <a:effectLst/>
                <a:latin typeface="Times New Roman" panose="02020603050405020304" pitchFamily="18" charset="0"/>
                <a:cs typeface="Times New Roman" panose="02020603050405020304" pitchFamily="18" charset="0"/>
              </a:rPr>
              <a:t> Sinir Ağı), özellikle görüntü tanıma ve sınıflandırma gibi görevlerde kullanılan derin öğrenme modelidir. Görüntü verilerindeki özellikleri tanıma ve çıkarım yapmak için özel olarak tasarlanmıştır. </a:t>
            </a:r>
            <a:r>
              <a:rPr lang="tr-TR" dirty="0">
                <a:solidFill>
                  <a:srgbClr val="262626"/>
                </a:solidFill>
                <a:latin typeface="Times New Roman" panose="02020603050405020304" pitchFamily="18" charset="0"/>
                <a:cs typeface="Times New Roman" panose="02020603050405020304" pitchFamily="18" charset="0"/>
              </a:rPr>
              <a:t>Bir tür ileri beslemeli sinir ağıdır. </a:t>
            </a:r>
            <a:endParaRPr lang="tr-TR" dirty="0">
              <a:latin typeface="Times New Roman" panose="02020603050405020304" pitchFamily="18" charset="0"/>
              <a:cs typeface="Times New Roman" panose="02020603050405020304" pitchFamily="18" charset="0"/>
            </a:endParaRPr>
          </a:p>
          <a:p>
            <a:pPr marL="228600" lvl="0" indent="-228600" algn="l" rtl="0">
              <a:lnSpc>
                <a:spcPct val="90000"/>
              </a:lnSpc>
              <a:spcBef>
                <a:spcPts val="1000"/>
              </a:spcBef>
              <a:spcAft>
                <a:spcPts val="0"/>
              </a:spcAft>
              <a:buClr>
                <a:srgbClr val="262626"/>
              </a:buClr>
              <a:buSzPts val="2400"/>
              <a:buChar char="•"/>
            </a:pPr>
            <a:r>
              <a:rPr lang="tr-TR" dirty="0">
                <a:solidFill>
                  <a:srgbClr val="262626"/>
                </a:solidFill>
                <a:latin typeface="Times New Roman" panose="02020603050405020304" pitchFamily="18" charset="0"/>
                <a:cs typeface="Times New Roman" panose="02020603050405020304" pitchFamily="18" charset="0"/>
              </a:rPr>
              <a:t>Bir dizi yöntem aracılığıyla, yüz tanıma alanında kullanılabilecek şekilde görüntü </a:t>
            </a:r>
            <a:r>
              <a:rPr lang="tr-TR" dirty="0" err="1">
                <a:solidFill>
                  <a:srgbClr val="262626"/>
                </a:solidFill>
                <a:latin typeface="Times New Roman" panose="02020603050405020304" pitchFamily="18" charset="0"/>
                <a:cs typeface="Times New Roman" panose="02020603050405020304" pitchFamily="18" charset="0"/>
              </a:rPr>
              <a:t>boyutsallığının</a:t>
            </a:r>
            <a:r>
              <a:rPr lang="tr-TR" dirty="0">
                <a:solidFill>
                  <a:srgbClr val="262626"/>
                </a:solidFill>
                <a:latin typeface="Times New Roman" panose="02020603050405020304" pitchFamily="18" charset="0"/>
                <a:cs typeface="Times New Roman" panose="02020603050405020304" pitchFamily="18" charset="0"/>
              </a:rPr>
              <a:t> azaltılmasına dayalı olarak eğitilebilecek büyük veriler oluşturur. </a:t>
            </a:r>
            <a:endParaRPr lang="tr-TR" dirty="0">
              <a:latin typeface="Times New Roman" panose="02020603050405020304" pitchFamily="18" charset="0"/>
              <a:cs typeface="Times New Roman" panose="02020603050405020304" pitchFamily="18" charset="0"/>
            </a:endParaRPr>
          </a:p>
          <a:p>
            <a:pPr algn="l"/>
            <a:endParaRPr lang="tr-TR" b="0" i="0" dirty="0">
              <a:effectLst/>
              <a:latin typeface="ui-sans-serif"/>
            </a:endParaRPr>
          </a:p>
          <a:p>
            <a:endParaRPr lang="tr-TR" dirty="0"/>
          </a:p>
        </p:txBody>
      </p:sp>
    </p:spTree>
    <p:extLst>
      <p:ext uri="{BB962C8B-B14F-4D97-AF65-F5344CB8AC3E}">
        <p14:creationId xmlns:p14="http://schemas.microsoft.com/office/powerpoint/2010/main" val="37078197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A448D17-4F20-6943-96A8-3DDAB33E3DCB}"/>
              </a:ext>
            </a:extLst>
          </p:cNvPr>
          <p:cNvSpPr>
            <a:spLocks noGrp="1"/>
          </p:cNvSpPr>
          <p:nvPr>
            <p:ph type="title"/>
          </p:nvPr>
        </p:nvSpPr>
        <p:spPr>
          <a:xfrm>
            <a:off x="838200" y="365126"/>
            <a:ext cx="10515600" cy="132180"/>
          </a:xfrm>
        </p:spPr>
        <p:txBody>
          <a:bodyPr>
            <a:normAutofit fontScale="90000"/>
          </a:bodyPr>
          <a:lstStyle/>
          <a:p>
            <a:r>
              <a:rPr lang="tr-TR" dirty="0"/>
              <a:t> </a:t>
            </a:r>
          </a:p>
        </p:txBody>
      </p:sp>
      <p:pic>
        <p:nvPicPr>
          <p:cNvPr id="2050" name="Picture 2" descr="What is Convolutional Neural Network — CNN (Deep Learning) | by ...">
            <a:extLst>
              <a:ext uri="{FF2B5EF4-FFF2-40B4-BE49-F238E27FC236}">
                <a16:creationId xmlns:a16="http://schemas.microsoft.com/office/drawing/2014/main" id="{6D7128CE-D707-B99A-989C-330BB33D872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30287" y="798930"/>
            <a:ext cx="9731426"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Metin kutusu 3">
            <a:extLst>
              <a:ext uri="{FF2B5EF4-FFF2-40B4-BE49-F238E27FC236}">
                <a16:creationId xmlns:a16="http://schemas.microsoft.com/office/drawing/2014/main" id="{ACE448AF-C5E0-E032-79FF-55690F9837E5}"/>
              </a:ext>
            </a:extLst>
          </p:cNvPr>
          <p:cNvSpPr txBox="1"/>
          <p:nvPr/>
        </p:nvSpPr>
        <p:spPr>
          <a:xfrm>
            <a:off x="1154087" y="5150268"/>
            <a:ext cx="8839200"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9. CNN Mimarisi</a:t>
            </a:r>
          </a:p>
        </p:txBody>
      </p:sp>
    </p:spTree>
    <p:extLst>
      <p:ext uri="{BB962C8B-B14F-4D97-AF65-F5344CB8AC3E}">
        <p14:creationId xmlns:p14="http://schemas.microsoft.com/office/powerpoint/2010/main" val="29802259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497A2A9-7439-4126-6616-9CAB6EB6201B}"/>
              </a:ext>
            </a:extLst>
          </p:cNvPr>
          <p:cNvSpPr>
            <a:spLocks noGrp="1"/>
          </p:cNvSpPr>
          <p:nvPr>
            <p:ph type="title"/>
          </p:nvPr>
        </p:nvSpPr>
        <p:spPr/>
        <p:txBody>
          <a:bodyPr/>
          <a:lstStyle/>
          <a:p>
            <a:r>
              <a:rPr lang="tr-TR" dirty="0">
                <a:latin typeface="Times New Roman" panose="02020603050405020304" pitchFamily="18" charset="0"/>
                <a:cs typeface="Times New Roman" panose="02020603050405020304" pitchFamily="18" charset="0"/>
              </a:rPr>
              <a:t>CNN’in Yapısı</a:t>
            </a:r>
          </a:p>
        </p:txBody>
      </p:sp>
      <p:sp>
        <p:nvSpPr>
          <p:cNvPr id="3" name="İçerik Yer Tutucusu 2">
            <a:extLst>
              <a:ext uri="{FF2B5EF4-FFF2-40B4-BE49-F238E27FC236}">
                <a16:creationId xmlns:a16="http://schemas.microsoft.com/office/drawing/2014/main" id="{4157B6C4-86EF-4F35-1190-2D381808739D}"/>
              </a:ext>
            </a:extLst>
          </p:cNvPr>
          <p:cNvSpPr>
            <a:spLocks noGrp="1"/>
          </p:cNvSpPr>
          <p:nvPr>
            <p:ph idx="1"/>
          </p:nvPr>
        </p:nvSpPr>
        <p:spPr>
          <a:xfrm>
            <a:off x="985586" y="1428750"/>
            <a:ext cx="10952748" cy="4896017"/>
          </a:xfrm>
        </p:spPr>
        <p:txBody>
          <a:bodyPr>
            <a:normAutofit lnSpcReduction="10000"/>
          </a:bodyPr>
          <a:lstStyle/>
          <a:p>
            <a:pPr algn="l"/>
            <a:r>
              <a:rPr lang="tr-TR" b="0" i="0" dirty="0">
                <a:effectLst/>
                <a:latin typeface="Times New Roman" panose="02020603050405020304" pitchFamily="18" charset="0"/>
                <a:cs typeface="Times New Roman" panose="02020603050405020304" pitchFamily="18" charset="0"/>
              </a:rPr>
              <a:t>CNN'lerin yapısı ve çalışma mantığı şu şekildedir:	</a:t>
            </a:r>
          </a:p>
          <a:p>
            <a:pPr lvl="1"/>
            <a:r>
              <a:rPr lang="tr-TR" b="0" i="0" dirty="0">
                <a:effectLst/>
                <a:latin typeface="Times New Roman" panose="02020603050405020304" pitchFamily="18" charset="0"/>
                <a:cs typeface="Times New Roman" panose="02020603050405020304" pitchFamily="18" charset="0"/>
              </a:rPr>
              <a:t> </a:t>
            </a:r>
            <a:r>
              <a:rPr lang="tr-TR" b="1" i="0" dirty="0" err="1">
                <a:effectLst/>
                <a:latin typeface="Times New Roman" panose="02020603050405020304" pitchFamily="18" charset="0"/>
                <a:cs typeface="Times New Roman" panose="02020603050405020304" pitchFamily="18" charset="0"/>
              </a:rPr>
              <a:t>Evrişim</a:t>
            </a:r>
            <a:r>
              <a:rPr lang="tr-TR" b="1" i="0" dirty="0">
                <a:effectLst/>
                <a:latin typeface="Times New Roman" panose="02020603050405020304" pitchFamily="18" charset="0"/>
                <a:cs typeface="Times New Roman" panose="02020603050405020304" pitchFamily="18" charset="0"/>
              </a:rPr>
              <a:t> Katmanları (</a:t>
            </a:r>
            <a:r>
              <a:rPr lang="tr-TR" b="1" i="0" dirty="0" err="1">
                <a:effectLst/>
                <a:latin typeface="Times New Roman" panose="02020603050405020304" pitchFamily="18" charset="0"/>
                <a:cs typeface="Times New Roman" panose="02020603050405020304" pitchFamily="18" charset="0"/>
              </a:rPr>
              <a:t>Convolutional</a:t>
            </a:r>
            <a:r>
              <a:rPr lang="tr-TR" b="1" i="0" dirty="0">
                <a:effectLst/>
                <a:latin typeface="Times New Roman" panose="02020603050405020304" pitchFamily="18" charset="0"/>
                <a:cs typeface="Times New Roman" panose="02020603050405020304" pitchFamily="18" charset="0"/>
              </a:rPr>
              <a:t> </a:t>
            </a:r>
            <a:r>
              <a:rPr lang="tr-TR" b="1" i="0" dirty="0" err="1">
                <a:effectLst/>
                <a:latin typeface="Times New Roman" panose="02020603050405020304" pitchFamily="18" charset="0"/>
                <a:cs typeface="Times New Roman" panose="02020603050405020304" pitchFamily="18" charset="0"/>
              </a:rPr>
              <a:t>Layers</a:t>
            </a:r>
            <a:r>
              <a:rPr lang="tr-TR" b="1" i="0" dirty="0">
                <a:effectLst/>
                <a:latin typeface="Times New Roman" panose="02020603050405020304" pitchFamily="18" charset="0"/>
                <a:cs typeface="Times New Roman" panose="02020603050405020304" pitchFamily="18" charset="0"/>
              </a:rPr>
              <a:t>):</a:t>
            </a:r>
            <a:r>
              <a:rPr lang="tr-TR" b="0" i="0" dirty="0">
                <a:effectLst/>
                <a:latin typeface="Times New Roman" panose="02020603050405020304" pitchFamily="18" charset="0"/>
                <a:cs typeface="Times New Roman" panose="02020603050405020304" pitchFamily="18" charset="0"/>
              </a:rPr>
              <a:t> Girdi görüntülerinde özellik haritalarını oluşturmak için kullanılır. Bu katmanlar, girdi görüntüler üzerinde filtrelerin (</a:t>
            </a:r>
            <a:r>
              <a:rPr lang="tr-TR" b="0" i="0" dirty="0" err="1">
                <a:effectLst/>
                <a:latin typeface="Times New Roman" panose="02020603050405020304" pitchFamily="18" charset="0"/>
                <a:cs typeface="Times New Roman" panose="02020603050405020304" pitchFamily="18" charset="0"/>
              </a:rPr>
              <a:t>kernel</a:t>
            </a:r>
            <a:r>
              <a:rPr lang="tr-TR" b="0" i="0" dirty="0">
                <a:effectLst/>
                <a:latin typeface="Times New Roman" panose="02020603050405020304" pitchFamily="18" charset="0"/>
                <a:cs typeface="Times New Roman" panose="02020603050405020304" pitchFamily="18" charset="0"/>
              </a:rPr>
              <a:t>) </a:t>
            </a:r>
            <a:r>
              <a:rPr lang="tr-TR" b="0" i="0" dirty="0" err="1">
                <a:effectLst/>
                <a:latin typeface="Times New Roman" panose="02020603050405020304" pitchFamily="18" charset="0"/>
                <a:cs typeface="Times New Roman" panose="02020603050405020304" pitchFamily="18" charset="0"/>
              </a:rPr>
              <a:t>evrişim</a:t>
            </a:r>
            <a:r>
              <a:rPr lang="tr-TR" b="0" i="0" dirty="0">
                <a:effectLst/>
                <a:latin typeface="Times New Roman" panose="02020603050405020304" pitchFamily="18" charset="0"/>
                <a:cs typeface="Times New Roman" panose="02020603050405020304" pitchFamily="18" charset="0"/>
              </a:rPr>
              <a:t> işlemini gerçekleştirirler. Bu sayede görüntülerdeki özellikler (örneğin, kenarlar, köşeler) çıkarılabilir.</a:t>
            </a:r>
          </a:p>
          <a:p>
            <a:pPr lvl="1"/>
            <a:r>
              <a:rPr lang="tr-TR" b="0" i="0" dirty="0">
                <a:effectLst/>
                <a:latin typeface="Times New Roman" panose="02020603050405020304" pitchFamily="18" charset="0"/>
                <a:cs typeface="Times New Roman" panose="02020603050405020304" pitchFamily="18" charset="0"/>
              </a:rPr>
              <a:t> </a:t>
            </a:r>
            <a:r>
              <a:rPr lang="tr-TR" b="1" i="0" dirty="0">
                <a:effectLst/>
                <a:latin typeface="Times New Roman" panose="02020603050405020304" pitchFamily="18" charset="0"/>
                <a:cs typeface="Times New Roman" panose="02020603050405020304" pitchFamily="18" charset="0"/>
              </a:rPr>
              <a:t>Havuzlama Katmanları (</a:t>
            </a:r>
            <a:r>
              <a:rPr lang="tr-TR" b="1" i="0" dirty="0" err="1">
                <a:effectLst/>
                <a:latin typeface="Times New Roman" panose="02020603050405020304" pitchFamily="18" charset="0"/>
                <a:cs typeface="Times New Roman" panose="02020603050405020304" pitchFamily="18" charset="0"/>
              </a:rPr>
              <a:t>Pooling</a:t>
            </a:r>
            <a:r>
              <a:rPr lang="tr-TR" b="1" i="0" dirty="0">
                <a:effectLst/>
                <a:latin typeface="Times New Roman" panose="02020603050405020304" pitchFamily="18" charset="0"/>
                <a:cs typeface="Times New Roman" panose="02020603050405020304" pitchFamily="18" charset="0"/>
              </a:rPr>
              <a:t> </a:t>
            </a:r>
            <a:r>
              <a:rPr lang="tr-TR" b="1" i="0" dirty="0" err="1">
                <a:effectLst/>
                <a:latin typeface="Times New Roman" panose="02020603050405020304" pitchFamily="18" charset="0"/>
                <a:cs typeface="Times New Roman" panose="02020603050405020304" pitchFamily="18" charset="0"/>
              </a:rPr>
              <a:t>Layers</a:t>
            </a:r>
            <a:r>
              <a:rPr lang="tr-TR" b="1" i="0" dirty="0">
                <a:effectLst/>
                <a:latin typeface="Times New Roman" panose="02020603050405020304" pitchFamily="18" charset="0"/>
                <a:cs typeface="Times New Roman" panose="02020603050405020304" pitchFamily="18" charset="0"/>
              </a:rPr>
              <a:t>):</a:t>
            </a:r>
            <a:r>
              <a:rPr lang="tr-TR" b="0" i="0" dirty="0">
                <a:effectLst/>
                <a:latin typeface="Times New Roman" panose="02020603050405020304" pitchFamily="18" charset="0"/>
                <a:cs typeface="Times New Roman" panose="02020603050405020304" pitchFamily="18" charset="0"/>
              </a:rPr>
              <a:t> Özellik haritalarını küçültmek ve önemli özellikleri vurgulamak için kullanılır. Bu katmanlar, özellik haritalarının boyutunu azaltarak hesaplama maliyetini düşürür ve öğrenilebilir parametre sayısını azaltır.</a:t>
            </a:r>
          </a:p>
          <a:p>
            <a:pPr lvl="1"/>
            <a:r>
              <a:rPr lang="tr-TR" b="0" i="0" dirty="0">
                <a:effectLst/>
                <a:latin typeface="Times New Roman" panose="02020603050405020304" pitchFamily="18" charset="0"/>
                <a:cs typeface="Times New Roman" panose="02020603050405020304" pitchFamily="18" charset="0"/>
              </a:rPr>
              <a:t> </a:t>
            </a:r>
            <a:r>
              <a:rPr lang="tr-TR" b="1" i="0" dirty="0">
                <a:effectLst/>
                <a:latin typeface="Times New Roman" panose="02020603050405020304" pitchFamily="18" charset="0"/>
                <a:cs typeface="Times New Roman" panose="02020603050405020304" pitchFamily="18" charset="0"/>
              </a:rPr>
              <a:t>Tam Bağlantılı Katmanlar (</a:t>
            </a:r>
            <a:r>
              <a:rPr lang="tr-TR" b="1" i="0" dirty="0" err="1">
                <a:effectLst/>
                <a:latin typeface="Times New Roman" panose="02020603050405020304" pitchFamily="18" charset="0"/>
                <a:cs typeface="Times New Roman" panose="02020603050405020304" pitchFamily="18" charset="0"/>
              </a:rPr>
              <a:t>Fully</a:t>
            </a:r>
            <a:r>
              <a:rPr lang="tr-TR" b="1" i="0" dirty="0">
                <a:effectLst/>
                <a:latin typeface="Times New Roman" panose="02020603050405020304" pitchFamily="18" charset="0"/>
                <a:cs typeface="Times New Roman" panose="02020603050405020304" pitchFamily="18" charset="0"/>
              </a:rPr>
              <a:t> </a:t>
            </a:r>
            <a:r>
              <a:rPr lang="tr-TR" b="1" i="0" dirty="0" err="1">
                <a:effectLst/>
                <a:latin typeface="Times New Roman" panose="02020603050405020304" pitchFamily="18" charset="0"/>
                <a:cs typeface="Times New Roman" panose="02020603050405020304" pitchFamily="18" charset="0"/>
              </a:rPr>
              <a:t>Connected</a:t>
            </a:r>
            <a:r>
              <a:rPr lang="tr-TR" b="1" i="0" dirty="0">
                <a:effectLst/>
                <a:latin typeface="Times New Roman" panose="02020603050405020304" pitchFamily="18" charset="0"/>
                <a:cs typeface="Times New Roman" panose="02020603050405020304" pitchFamily="18" charset="0"/>
              </a:rPr>
              <a:t> </a:t>
            </a:r>
            <a:r>
              <a:rPr lang="tr-TR" b="1" i="0" dirty="0" err="1">
                <a:effectLst/>
                <a:latin typeface="Times New Roman" panose="02020603050405020304" pitchFamily="18" charset="0"/>
                <a:cs typeface="Times New Roman" panose="02020603050405020304" pitchFamily="18" charset="0"/>
              </a:rPr>
              <a:t>Layers</a:t>
            </a:r>
            <a:r>
              <a:rPr lang="tr-TR" b="1" i="0" dirty="0">
                <a:effectLst/>
                <a:latin typeface="Times New Roman" panose="02020603050405020304" pitchFamily="18" charset="0"/>
                <a:cs typeface="Times New Roman" panose="02020603050405020304" pitchFamily="18" charset="0"/>
              </a:rPr>
              <a:t>):</a:t>
            </a:r>
            <a:r>
              <a:rPr lang="tr-TR" b="0" i="0" dirty="0">
                <a:effectLst/>
                <a:latin typeface="Times New Roman" panose="02020603050405020304" pitchFamily="18" charset="0"/>
                <a:cs typeface="Times New Roman" panose="02020603050405020304" pitchFamily="18" charset="0"/>
              </a:rPr>
              <a:t> CNN'lerin sonunda yer alan bu katmanlar, özellik haritalarından sınıflandırma yapmak için kullanılır. Bu katmanlar, özellik vektörlerini düzleştirerek ve ardından sınıflandırma için kullanılan bir veya daha fazla tam bağlantılı katmana geçirerek çalışır.</a:t>
            </a:r>
          </a:p>
          <a:p>
            <a:pPr algn="l"/>
            <a:r>
              <a:rPr lang="tr-TR" b="0" i="0" dirty="0">
                <a:effectLst/>
                <a:latin typeface="Times New Roman" panose="02020603050405020304" pitchFamily="18" charset="0"/>
                <a:cs typeface="Times New Roman" panose="02020603050405020304" pitchFamily="18" charset="0"/>
              </a:rPr>
              <a:t>CNN'lerin çalışma mantığı, girdi görüntüler üzerinde </a:t>
            </a:r>
            <a:r>
              <a:rPr lang="tr-TR" b="0" i="0" dirty="0" err="1">
                <a:effectLst/>
                <a:latin typeface="Times New Roman" panose="02020603050405020304" pitchFamily="18" charset="0"/>
                <a:cs typeface="Times New Roman" panose="02020603050405020304" pitchFamily="18" charset="0"/>
              </a:rPr>
              <a:t>evrişim</a:t>
            </a:r>
            <a:r>
              <a:rPr lang="tr-TR" b="0" i="0" dirty="0">
                <a:effectLst/>
                <a:latin typeface="Times New Roman" panose="02020603050405020304" pitchFamily="18" charset="0"/>
                <a:cs typeface="Times New Roman" panose="02020603050405020304" pitchFamily="18" charset="0"/>
              </a:rPr>
              <a:t> ve havuzlama işlemlerini uygulayarak, özellik haritalarını oluşturmak ve bu özelliklerin temsilini öğrenmekten ibarettir. Ardından, tam bağlantılı katmanlar sayesinde sınıflandırma veya regresyon gibi görevler gerçekleştirilir. Bu yapı, özellikle büyük veri setlerinde yüksek doğruluk sağlamak için etkili bir yaklaşımdır.</a:t>
            </a:r>
          </a:p>
          <a:p>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86636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90E8102-F195-B5B6-6A58-8C66050AD347}"/>
              </a:ext>
            </a:extLst>
          </p:cNvPr>
          <p:cNvSpPr>
            <a:spLocks noGrp="1"/>
          </p:cNvSpPr>
          <p:nvPr>
            <p:ph type="title"/>
          </p:nvPr>
        </p:nvSpPr>
        <p:spPr>
          <a:xfrm>
            <a:off x="838200" y="365126"/>
            <a:ext cx="10515600" cy="315912"/>
          </a:xfrm>
        </p:spPr>
        <p:txBody>
          <a:bodyPr>
            <a:normAutofit fontScale="90000"/>
          </a:bodyPr>
          <a:lstStyle/>
          <a:p>
            <a:r>
              <a:rPr lang="tr-TR" dirty="0"/>
              <a:t> </a:t>
            </a:r>
          </a:p>
        </p:txBody>
      </p:sp>
      <p:sp>
        <p:nvSpPr>
          <p:cNvPr id="3" name="İçerik Yer Tutucusu 2">
            <a:extLst>
              <a:ext uri="{FF2B5EF4-FFF2-40B4-BE49-F238E27FC236}">
                <a16:creationId xmlns:a16="http://schemas.microsoft.com/office/drawing/2014/main" id="{98990BB0-F260-9954-5953-79CA8DE76D45}"/>
              </a:ext>
            </a:extLst>
          </p:cNvPr>
          <p:cNvSpPr>
            <a:spLocks noGrp="1"/>
          </p:cNvSpPr>
          <p:nvPr>
            <p:ph idx="1"/>
          </p:nvPr>
        </p:nvSpPr>
        <p:spPr>
          <a:xfrm>
            <a:off x="838200" y="273990"/>
            <a:ext cx="11268075" cy="3983685"/>
          </a:xfrm>
        </p:spPr>
        <p:txBody>
          <a:bodyPr/>
          <a:lstStyle/>
          <a:p>
            <a:pPr marL="0" indent="0">
              <a:buNone/>
            </a:pPr>
            <a:r>
              <a:rPr lang="tr-TR" b="1" i="0" dirty="0">
                <a:effectLst/>
                <a:latin typeface="Times New Roman" panose="02020603050405020304" pitchFamily="18" charset="0"/>
                <a:cs typeface="Times New Roman" panose="02020603050405020304" pitchFamily="18" charset="0"/>
              </a:rPr>
              <a:t>2- Yinelemeli Sinir Ağları (</a:t>
            </a:r>
            <a:r>
              <a:rPr lang="tr-TR" b="1" i="0" dirty="0" err="1">
                <a:effectLst/>
                <a:latin typeface="Times New Roman" panose="02020603050405020304" pitchFamily="18" charset="0"/>
                <a:cs typeface="Times New Roman" panose="02020603050405020304" pitchFamily="18" charset="0"/>
              </a:rPr>
              <a:t>Recurrent</a:t>
            </a:r>
            <a:r>
              <a:rPr lang="tr-TR" b="1" i="0" dirty="0">
                <a:effectLst/>
                <a:latin typeface="Times New Roman" panose="02020603050405020304" pitchFamily="18" charset="0"/>
                <a:cs typeface="Times New Roman" panose="02020603050405020304" pitchFamily="18" charset="0"/>
              </a:rPr>
              <a:t> </a:t>
            </a:r>
            <a:r>
              <a:rPr lang="tr-TR" b="1" i="0" dirty="0" err="1">
                <a:effectLst/>
                <a:latin typeface="Times New Roman" panose="02020603050405020304" pitchFamily="18" charset="0"/>
                <a:cs typeface="Times New Roman" panose="02020603050405020304" pitchFamily="18" charset="0"/>
              </a:rPr>
              <a:t>Neural</a:t>
            </a:r>
            <a:r>
              <a:rPr lang="tr-TR" b="1" i="0" dirty="0">
                <a:effectLst/>
                <a:latin typeface="Times New Roman" panose="02020603050405020304" pitchFamily="18" charset="0"/>
                <a:cs typeface="Times New Roman" panose="02020603050405020304" pitchFamily="18" charset="0"/>
              </a:rPr>
              <a:t> Networks - RNN)</a:t>
            </a:r>
          </a:p>
          <a:p>
            <a:pPr marL="0" indent="0">
              <a:buNone/>
            </a:pPr>
            <a:r>
              <a:rPr lang="tr-TR" b="1" dirty="0">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 Zamansal verilerin analizi için kullanılan bir tür sinir ağıdır. Geçmiş zaman adımlarından gelen bilgileri hatırlayabilen ve gelecek tahminlerinde bu bilgileri kullanabilen bir yapıya sahiptir. Doğal dil işleme gibi sıralı verilerde sıkça kullanılırlar.</a:t>
            </a:r>
          </a:p>
          <a:p>
            <a:pPr marL="0" indent="0">
              <a:buNone/>
            </a:pPr>
            <a:r>
              <a:rPr lang="tr-TR" b="1" dirty="0">
                <a:latin typeface="Times New Roman" panose="02020603050405020304" pitchFamily="18" charset="0"/>
                <a:cs typeface="Times New Roman" panose="02020603050405020304" pitchFamily="18" charset="0"/>
              </a:rPr>
              <a:t>3- Çekişmeli Üretici Ağlar (</a:t>
            </a:r>
            <a:r>
              <a:rPr lang="tr-TR" b="1" i="0" dirty="0" err="1">
                <a:effectLst/>
                <a:latin typeface="Times New Roman" panose="02020603050405020304" pitchFamily="18" charset="0"/>
                <a:cs typeface="Times New Roman" panose="02020603050405020304" pitchFamily="18" charset="0"/>
              </a:rPr>
              <a:t>Generative</a:t>
            </a:r>
            <a:r>
              <a:rPr lang="tr-TR" b="1" i="0" dirty="0">
                <a:effectLst/>
                <a:latin typeface="Times New Roman" panose="02020603050405020304" pitchFamily="18" charset="0"/>
                <a:cs typeface="Times New Roman" panose="02020603050405020304" pitchFamily="18" charset="0"/>
              </a:rPr>
              <a:t> </a:t>
            </a:r>
            <a:r>
              <a:rPr lang="tr-TR" b="1" i="0" dirty="0" err="1">
                <a:effectLst/>
                <a:latin typeface="Times New Roman" panose="02020603050405020304" pitchFamily="18" charset="0"/>
                <a:cs typeface="Times New Roman" panose="02020603050405020304" pitchFamily="18" charset="0"/>
              </a:rPr>
              <a:t>Adversarial</a:t>
            </a:r>
            <a:r>
              <a:rPr lang="tr-TR" b="1" i="0" dirty="0">
                <a:effectLst/>
                <a:latin typeface="Times New Roman" panose="02020603050405020304" pitchFamily="18" charset="0"/>
                <a:cs typeface="Times New Roman" panose="02020603050405020304" pitchFamily="18" charset="0"/>
              </a:rPr>
              <a:t> Networks-</a:t>
            </a:r>
            <a:r>
              <a:rPr lang="tr-TR" b="1" i="0" dirty="0" err="1">
                <a:effectLst/>
                <a:latin typeface="Times New Roman" panose="02020603050405020304" pitchFamily="18" charset="0"/>
                <a:cs typeface="Times New Roman" panose="02020603050405020304" pitchFamily="18" charset="0"/>
              </a:rPr>
              <a:t>GANs</a:t>
            </a:r>
            <a:r>
              <a:rPr lang="tr-TR" b="1" i="0" dirty="0">
                <a:effectLst/>
                <a:latin typeface="Times New Roman" panose="02020603050405020304" pitchFamily="18" charset="0"/>
                <a:cs typeface="Times New Roman" panose="02020603050405020304" pitchFamily="18" charset="0"/>
              </a:rPr>
              <a:t>): </a:t>
            </a:r>
          </a:p>
          <a:p>
            <a:pPr marL="0" indent="0">
              <a:buNone/>
            </a:pPr>
            <a:r>
              <a:rPr lang="tr-TR" dirty="0">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Yeni veri örnekleri üretmek için kullanılan bir derin öğrenme modelidir. İki ayrı ağ, birbirleriyle rekabet eder: üreteç ve ayırt edici. Bu şekilde, gerçekçi görünen yeni veri örnekleri üretilebilir.</a:t>
            </a:r>
          </a:p>
          <a:p>
            <a:endParaRPr lang="tr-TR" dirty="0"/>
          </a:p>
        </p:txBody>
      </p:sp>
      <p:pic>
        <p:nvPicPr>
          <p:cNvPr id="5" name="Resim 4">
            <a:extLst>
              <a:ext uri="{FF2B5EF4-FFF2-40B4-BE49-F238E27FC236}">
                <a16:creationId xmlns:a16="http://schemas.microsoft.com/office/drawing/2014/main" id="{1BD109FA-37DB-5114-5CE8-E46AC3B7963E}"/>
              </a:ext>
            </a:extLst>
          </p:cNvPr>
          <p:cNvPicPr>
            <a:picLocks noChangeAspect="1"/>
          </p:cNvPicPr>
          <p:nvPr/>
        </p:nvPicPr>
        <p:blipFill>
          <a:blip r:embed="rId2"/>
          <a:stretch>
            <a:fillRect/>
          </a:stretch>
        </p:blipFill>
        <p:spPr>
          <a:xfrm>
            <a:off x="1284733" y="4064000"/>
            <a:ext cx="4811267" cy="2244208"/>
          </a:xfrm>
          <a:prstGeom prst="rect">
            <a:avLst/>
          </a:prstGeom>
        </p:spPr>
      </p:pic>
      <p:sp>
        <p:nvSpPr>
          <p:cNvPr id="6" name="Metin kutusu 5">
            <a:extLst>
              <a:ext uri="{FF2B5EF4-FFF2-40B4-BE49-F238E27FC236}">
                <a16:creationId xmlns:a16="http://schemas.microsoft.com/office/drawing/2014/main" id="{3F95FB4B-D1AC-4297-9C3A-B80AABE574D0}"/>
              </a:ext>
            </a:extLst>
          </p:cNvPr>
          <p:cNvSpPr txBox="1"/>
          <p:nvPr/>
        </p:nvSpPr>
        <p:spPr>
          <a:xfrm>
            <a:off x="1566110" y="6308208"/>
            <a:ext cx="4684295"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10. RNN Mimarisi</a:t>
            </a:r>
          </a:p>
        </p:txBody>
      </p:sp>
      <p:pic>
        <p:nvPicPr>
          <p:cNvPr id="7" name="Resim 6">
            <a:extLst>
              <a:ext uri="{FF2B5EF4-FFF2-40B4-BE49-F238E27FC236}">
                <a16:creationId xmlns:a16="http://schemas.microsoft.com/office/drawing/2014/main" id="{BF0BD0FA-5EEE-D163-BDB5-7F63958A1029}"/>
              </a:ext>
            </a:extLst>
          </p:cNvPr>
          <p:cNvPicPr>
            <a:picLocks noChangeAspect="1"/>
          </p:cNvPicPr>
          <p:nvPr/>
        </p:nvPicPr>
        <p:blipFill>
          <a:blip r:embed="rId3"/>
          <a:stretch>
            <a:fillRect/>
          </a:stretch>
        </p:blipFill>
        <p:spPr>
          <a:xfrm>
            <a:off x="6624075" y="3879333"/>
            <a:ext cx="3040541" cy="2244209"/>
          </a:xfrm>
          <a:prstGeom prst="rect">
            <a:avLst/>
          </a:prstGeom>
        </p:spPr>
      </p:pic>
      <p:sp>
        <p:nvSpPr>
          <p:cNvPr id="8" name="Metin kutusu 7">
            <a:extLst>
              <a:ext uri="{FF2B5EF4-FFF2-40B4-BE49-F238E27FC236}">
                <a16:creationId xmlns:a16="http://schemas.microsoft.com/office/drawing/2014/main" id="{B7036A2F-34C7-96C4-F3E7-8504D6B78179}"/>
              </a:ext>
            </a:extLst>
          </p:cNvPr>
          <p:cNvSpPr txBox="1"/>
          <p:nvPr/>
        </p:nvSpPr>
        <p:spPr>
          <a:xfrm>
            <a:off x="6624075" y="6308208"/>
            <a:ext cx="3689684"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11. GAN Mimarisi</a:t>
            </a:r>
          </a:p>
        </p:txBody>
      </p:sp>
    </p:spTree>
    <p:extLst>
      <p:ext uri="{BB962C8B-B14F-4D97-AF65-F5344CB8AC3E}">
        <p14:creationId xmlns:p14="http://schemas.microsoft.com/office/powerpoint/2010/main" val="1499796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AAE0BB1-2F85-846D-89BF-D16CFB1483E8}"/>
              </a:ext>
            </a:extLst>
          </p:cNvPr>
          <p:cNvSpPr>
            <a:spLocks noGrp="1"/>
          </p:cNvSpPr>
          <p:nvPr>
            <p:ph type="title"/>
          </p:nvPr>
        </p:nvSpPr>
        <p:spPr/>
        <p:txBody>
          <a:bodyPr/>
          <a:lstStyle/>
          <a:p>
            <a:r>
              <a:rPr lang="tr-TR" i="0" dirty="0">
                <a:latin typeface="Times New Roman" panose="02020603050405020304" pitchFamily="18" charset="0"/>
                <a:cs typeface="Times New Roman" panose="02020603050405020304" pitchFamily="18" charset="0"/>
              </a:rPr>
              <a:t>CNN'nin RNN ve </a:t>
            </a:r>
            <a:r>
              <a:rPr lang="tr-TR" i="0" dirty="0" err="1">
                <a:latin typeface="Times New Roman" panose="02020603050405020304" pitchFamily="18" charset="0"/>
                <a:cs typeface="Times New Roman" panose="02020603050405020304" pitchFamily="18" charset="0"/>
              </a:rPr>
              <a:t>GAN'a</a:t>
            </a:r>
            <a:r>
              <a:rPr lang="tr-TR" i="0" dirty="0">
                <a:latin typeface="Times New Roman" panose="02020603050405020304" pitchFamily="18" charset="0"/>
                <a:cs typeface="Times New Roman" panose="02020603050405020304" pitchFamily="18" charset="0"/>
              </a:rPr>
              <a:t> Göre Üstünlüğü</a:t>
            </a:r>
            <a:endParaRPr lang="tr-TR" dirty="0">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5283D4D5-F2F0-03E1-AD91-892C43E0C73D}"/>
              </a:ext>
            </a:extLst>
          </p:cNvPr>
          <p:cNvSpPr>
            <a:spLocks noGrp="1"/>
          </p:cNvSpPr>
          <p:nvPr>
            <p:ph idx="1"/>
          </p:nvPr>
        </p:nvSpPr>
        <p:spPr/>
        <p:txBody>
          <a:bodyPr>
            <a:normAutofit/>
          </a:bodyPr>
          <a:lstStyle/>
          <a:p>
            <a:r>
              <a:rPr lang="tr-TR" dirty="0">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CNN'ler, özellikle görüntü işleme ve tanıma, özellik çıkarım gibi görevlerde üstünlük gösterir. </a:t>
            </a:r>
            <a:r>
              <a:rPr lang="tr-TR" b="0" i="0" dirty="0" err="1">
                <a:effectLst/>
                <a:latin typeface="Times New Roman" panose="02020603050405020304" pitchFamily="18" charset="0"/>
                <a:cs typeface="Times New Roman" panose="02020603050405020304" pitchFamily="18" charset="0"/>
              </a:rPr>
              <a:t>Evrişim</a:t>
            </a:r>
            <a:r>
              <a:rPr lang="tr-TR" b="0" i="0" dirty="0">
                <a:effectLst/>
                <a:latin typeface="Times New Roman" panose="02020603050405020304" pitchFamily="18" charset="0"/>
                <a:cs typeface="Times New Roman" panose="02020603050405020304" pitchFamily="18" charset="0"/>
              </a:rPr>
              <a:t> ve havuzlama katmanları sayesinde paralel işleme yetenekleri yüksektir ve otomatik özellik çıkarımı yapabilirler. Bu özellikleri, büyük ve karmaşık veri setlerinde etkili olmalarını sağlar. </a:t>
            </a:r>
          </a:p>
          <a:p>
            <a:r>
              <a:rPr lang="tr-TR" b="0" i="0" dirty="0">
                <a:effectLst/>
                <a:latin typeface="Times New Roman" panose="02020603050405020304" pitchFamily="18" charset="0"/>
                <a:cs typeface="Times New Roman" panose="02020603050405020304" pitchFamily="18" charset="0"/>
              </a:rPr>
              <a:t>Diğer derin öğrenme modelleri olan </a:t>
            </a:r>
            <a:r>
              <a:rPr lang="tr-TR" b="0" i="0" dirty="0" err="1">
                <a:effectLst/>
                <a:latin typeface="Times New Roman" panose="02020603050405020304" pitchFamily="18" charset="0"/>
                <a:cs typeface="Times New Roman" panose="02020603050405020304" pitchFamily="18" charset="0"/>
              </a:rPr>
              <a:t>RNN'ler</a:t>
            </a:r>
            <a:r>
              <a:rPr lang="tr-TR" b="0" i="0" dirty="0">
                <a:effectLst/>
                <a:latin typeface="Times New Roman" panose="02020603050405020304" pitchFamily="18" charset="0"/>
                <a:cs typeface="Times New Roman" panose="02020603050405020304" pitchFamily="18" charset="0"/>
              </a:rPr>
              <a:t> ve </a:t>
            </a:r>
            <a:r>
              <a:rPr lang="tr-TR" b="0" i="0" dirty="0" err="1">
                <a:effectLst/>
                <a:latin typeface="Times New Roman" panose="02020603050405020304" pitchFamily="18" charset="0"/>
                <a:cs typeface="Times New Roman" panose="02020603050405020304" pitchFamily="18" charset="0"/>
              </a:rPr>
              <a:t>GAN'lar</a:t>
            </a:r>
            <a:r>
              <a:rPr lang="tr-TR" b="0" i="0" dirty="0">
                <a:effectLst/>
                <a:latin typeface="Times New Roman" panose="02020603050405020304" pitchFamily="18" charset="0"/>
                <a:cs typeface="Times New Roman" panose="02020603050405020304" pitchFamily="18" charset="0"/>
              </a:rPr>
              <a:t> ise farklı alanlarda avantajlı olabilirler ancak CNN'lerin görüntü işleme konusunda üstündür.</a:t>
            </a:r>
          </a:p>
          <a:p>
            <a:pPr marL="0" indent="0">
              <a:buNone/>
            </a:pPr>
            <a:endParaRPr lang="tr-TR" dirty="0"/>
          </a:p>
        </p:txBody>
      </p:sp>
    </p:spTree>
    <p:extLst>
      <p:ext uri="{BB962C8B-B14F-4D97-AF65-F5344CB8AC3E}">
        <p14:creationId xmlns:p14="http://schemas.microsoft.com/office/powerpoint/2010/main" val="4264483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2E1D8C8-26A6-B0B2-26B2-F710329FA906}"/>
              </a:ext>
            </a:extLst>
          </p:cNvPr>
          <p:cNvSpPr>
            <a:spLocks noGrp="1"/>
          </p:cNvSpPr>
          <p:nvPr>
            <p:ph type="title"/>
          </p:nvPr>
        </p:nvSpPr>
        <p:spPr/>
        <p:txBody>
          <a:bodyPr/>
          <a:lstStyle/>
          <a:p>
            <a:r>
              <a:rPr lang="tr-TR" dirty="0"/>
              <a:t>	</a:t>
            </a:r>
            <a:r>
              <a:rPr lang="tr-TR" dirty="0">
                <a:latin typeface="Times New Roman" panose="02020603050405020304" pitchFamily="18" charset="0"/>
                <a:cs typeface="Times New Roman" panose="02020603050405020304" pitchFamily="18" charset="0"/>
              </a:rPr>
              <a:t>Giriş</a:t>
            </a:r>
          </a:p>
        </p:txBody>
      </p:sp>
      <p:sp>
        <p:nvSpPr>
          <p:cNvPr id="3" name="İçerik Yer Tutucusu 2">
            <a:extLst>
              <a:ext uri="{FF2B5EF4-FFF2-40B4-BE49-F238E27FC236}">
                <a16:creationId xmlns:a16="http://schemas.microsoft.com/office/drawing/2014/main" id="{C8ECA24E-8716-421C-8A41-C1798F56D161}"/>
              </a:ext>
            </a:extLst>
          </p:cNvPr>
          <p:cNvSpPr>
            <a:spLocks noGrp="1"/>
          </p:cNvSpPr>
          <p:nvPr>
            <p:ph idx="1"/>
          </p:nvPr>
        </p:nvSpPr>
        <p:spPr/>
        <p:txBody>
          <a:bodyPr/>
          <a:lstStyle/>
          <a:p>
            <a:r>
              <a:rPr lang="tr-TR" dirty="0"/>
              <a:t> </a:t>
            </a:r>
            <a:r>
              <a:rPr lang="tr-TR" b="0" i="0" dirty="0">
                <a:effectLst/>
                <a:latin typeface="Times New Roman" panose="02020603050405020304" pitchFamily="18" charset="0"/>
                <a:cs typeface="Times New Roman" panose="02020603050405020304" pitchFamily="18" charset="0"/>
              </a:rPr>
              <a:t>Bu</a:t>
            </a:r>
            <a:r>
              <a:rPr lang="tr-TR" b="0" i="0" dirty="0">
                <a:solidFill>
                  <a:srgbClr val="ECECEC"/>
                </a:solidFill>
                <a:effectLst/>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projede, dijitalleşmenin ve güvenlik ihtiyaçlarının hızla arttığı günümüzde, yüz tanıma teknolojisinin derin öğrenme yöntemleriyle nasıl geliştirilebileceğini ele aldık.</a:t>
            </a:r>
          </a:p>
          <a:p>
            <a:r>
              <a:rPr lang="tr-TR" dirty="0">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Bireylerin kimlik doğrulaması ve tanınması amacıyla kullanılan yüz tanıma teknolojisi, derin öğrenme algoritmaları sayesinde daha da etkili hale gelmekle birlikte, </a:t>
            </a:r>
            <a:r>
              <a:rPr lang="tr-TR" i="0" dirty="0">
                <a:effectLst/>
                <a:latin typeface="Times New Roman" panose="02020603050405020304" pitchFamily="18" charset="0"/>
                <a:cs typeface="Times New Roman" panose="02020603050405020304" pitchFamily="18" charset="0"/>
              </a:rPr>
              <a:t>bu süreçteki doğruluk ve güvenilirliği önemli ölçüde artırmaktadır.</a:t>
            </a:r>
          </a:p>
          <a:p>
            <a:r>
              <a:rPr lang="tr-TR" dirty="0">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Yüz tanıma sistemleri, bilgi güvenliği, ulusal güvenlik ve trafik izleme gibi birçok alanda önemli bir yer tutmaktadır.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31883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2FD14A4-B029-8C47-36CD-73010FEC03A3}"/>
              </a:ext>
            </a:extLst>
          </p:cNvPr>
          <p:cNvSpPr>
            <a:spLocks noGrp="1"/>
          </p:cNvSpPr>
          <p:nvPr>
            <p:ph type="title"/>
          </p:nvPr>
        </p:nvSpPr>
        <p:spPr>
          <a:xfrm>
            <a:off x="1371599" y="685800"/>
            <a:ext cx="10601325" cy="1485900"/>
          </a:xfrm>
        </p:spPr>
        <p:txBody>
          <a:bodyPr/>
          <a:lstStyle/>
          <a:p>
            <a:r>
              <a:rPr lang="tr-TR" dirty="0">
                <a:latin typeface="Times New Roman" panose="02020603050405020304" pitchFamily="18" charset="0"/>
                <a:cs typeface="Times New Roman" panose="02020603050405020304" pitchFamily="18" charset="0"/>
              </a:rPr>
              <a:t>Yüz Tanıma Sistemlerinde Veri Setlerinin Yeri</a:t>
            </a:r>
          </a:p>
        </p:txBody>
      </p:sp>
      <p:sp>
        <p:nvSpPr>
          <p:cNvPr id="3" name="İçerik Yer Tutucusu 2">
            <a:extLst>
              <a:ext uri="{FF2B5EF4-FFF2-40B4-BE49-F238E27FC236}">
                <a16:creationId xmlns:a16="http://schemas.microsoft.com/office/drawing/2014/main" id="{8193AC8A-6051-A3D1-CAFC-4C1BF692B550}"/>
              </a:ext>
            </a:extLst>
          </p:cNvPr>
          <p:cNvSpPr>
            <a:spLocks noGrp="1"/>
          </p:cNvSpPr>
          <p:nvPr>
            <p:ph idx="1"/>
          </p:nvPr>
        </p:nvSpPr>
        <p:spPr/>
        <p:txBody>
          <a:bodyPr/>
          <a:lstStyle/>
          <a:p>
            <a:r>
              <a:rPr lang="tr-TR" i="0" dirty="0">
                <a:effectLst/>
                <a:latin typeface="Times New Roman" panose="02020603050405020304" pitchFamily="18" charset="0"/>
                <a:cs typeface="Times New Roman" panose="02020603050405020304" pitchFamily="18" charset="0"/>
              </a:rPr>
              <a:t>Yüz tanıma projeleri için kullanılan veri setleri, yüz görüntülerini içeren ve genellikle etiketlenmiş veri kümeleridir. Bu veri setleri, çeşitli yüzlerin farklı açılardan ve ışık koşullarında çekilmiş görüntülerini içerir. Yüz tanıma modellerini eğitmek ve doğrulamak için kullanılırlar.</a:t>
            </a:r>
          </a:p>
          <a:p>
            <a:r>
              <a:rPr lang="tr-TR" dirty="0">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Veri setlerinin kalitesi ve çeşitliliği, yüz tanıma sistemlerinin doğruluğunu ve güvenilirliğini doğrudan etkiler. Bu nedenle, geniş ve temsilci bir veri setinin kullanılması, yüz tanıma projelerinin başarısını artırabilir.</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82191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9F3EEED-3691-69D6-6BA4-053DBAD73A74}"/>
              </a:ext>
            </a:extLst>
          </p:cNvPr>
          <p:cNvSpPr>
            <a:spLocks noGrp="1"/>
          </p:cNvSpPr>
          <p:nvPr>
            <p:ph type="title"/>
          </p:nvPr>
        </p:nvSpPr>
        <p:spPr>
          <a:xfrm flipV="1">
            <a:off x="838200" y="192506"/>
            <a:ext cx="10515600" cy="172620"/>
          </a:xfrm>
        </p:spPr>
        <p:txBody>
          <a:bodyPr>
            <a:normAutofit fontScale="90000"/>
          </a:bodyPr>
          <a:lstStyle/>
          <a:p>
            <a:r>
              <a:rPr lang="tr-TR" dirty="0"/>
              <a:t> </a:t>
            </a:r>
          </a:p>
        </p:txBody>
      </p:sp>
      <p:pic>
        <p:nvPicPr>
          <p:cNvPr id="5" name="İçerik Yer Tutucusu 4">
            <a:extLst>
              <a:ext uri="{FF2B5EF4-FFF2-40B4-BE49-F238E27FC236}">
                <a16:creationId xmlns:a16="http://schemas.microsoft.com/office/drawing/2014/main" id="{9932981C-B5F0-225C-7A7D-CF7FA24844E2}"/>
              </a:ext>
            </a:extLst>
          </p:cNvPr>
          <p:cNvPicPr>
            <a:picLocks noGrp="1" noChangeAspect="1"/>
          </p:cNvPicPr>
          <p:nvPr>
            <p:ph idx="1"/>
          </p:nvPr>
        </p:nvPicPr>
        <p:blipFill>
          <a:blip r:embed="rId2"/>
          <a:stretch>
            <a:fillRect/>
          </a:stretch>
        </p:blipFill>
        <p:spPr>
          <a:xfrm>
            <a:off x="3837502" y="192506"/>
            <a:ext cx="4516996" cy="6031291"/>
          </a:xfrm>
        </p:spPr>
      </p:pic>
      <p:sp>
        <p:nvSpPr>
          <p:cNvPr id="6" name="Metin kutusu 5">
            <a:extLst>
              <a:ext uri="{FF2B5EF4-FFF2-40B4-BE49-F238E27FC236}">
                <a16:creationId xmlns:a16="http://schemas.microsoft.com/office/drawing/2014/main" id="{DCD1503C-3A3A-BB4F-884D-942A241AE359}"/>
              </a:ext>
            </a:extLst>
          </p:cNvPr>
          <p:cNvSpPr txBox="1"/>
          <p:nvPr/>
        </p:nvSpPr>
        <p:spPr>
          <a:xfrm>
            <a:off x="3837502" y="6223797"/>
            <a:ext cx="4516996"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12. Halka açık veri setleri</a:t>
            </a:r>
          </a:p>
        </p:txBody>
      </p:sp>
    </p:spTree>
    <p:extLst>
      <p:ext uri="{BB962C8B-B14F-4D97-AF65-F5344CB8AC3E}">
        <p14:creationId xmlns:p14="http://schemas.microsoft.com/office/powerpoint/2010/main" val="8201747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CA5F638-E95D-DF05-D9F9-80BE3330A47F}"/>
              </a:ext>
            </a:extLst>
          </p:cNvPr>
          <p:cNvSpPr>
            <a:spLocks noGrp="1"/>
          </p:cNvSpPr>
          <p:nvPr>
            <p:ph type="title"/>
          </p:nvPr>
        </p:nvSpPr>
        <p:spPr>
          <a:xfrm>
            <a:off x="691319" y="194556"/>
            <a:ext cx="10515600" cy="1325563"/>
          </a:xfrm>
        </p:spPr>
        <p:txBody>
          <a:bodyPr/>
          <a:lstStyle/>
          <a:p>
            <a:r>
              <a:rPr lang="tr-TR" dirty="0">
                <a:latin typeface="Times New Roman" panose="02020603050405020304" pitchFamily="18" charset="0"/>
                <a:cs typeface="Times New Roman" panose="02020603050405020304" pitchFamily="18" charset="0"/>
              </a:rPr>
              <a:t>Yüz Tanıma Sistemimiz</a:t>
            </a:r>
          </a:p>
        </p:txBody>
      </p:sp>
      <p:sp>
        <p:nvSpPr>
          <p:cNvPr id="3" name="İçerik Yer Tutucusu 2">
            <a:extLst>
              <a:ext uri="{FF2B5EF4-FFF2-40B4-BE49-F238E27FC236}">
                <a16:creationId xmlns:a16="http://schemas.microsoft.com/office/drawing/2014/main" id="{F0562739-0274-7065-0EC9-07572EDA984E}"/>
              </a:ext>
            </a:extLst>
          </p:cNvPr>
          <p:cNvSpPr>
            <a:spLocks noGrp="1"/>
          </p:cNvSpPr>
          <p:nvPr>
            <p:ph idx="1"/>
          </p:nvPr>
        </p:nvSpPr>
        <p:spPr>
          <a:xfrm>
            <a:off x="691319" y="1005186"/>
            <a:ext cx="4671256" cy="5481339"/>
          </a:xfrm>
        </p:spPr>
        <p:txBody>
          <a:bodyPr>
            <a:normAutofit/>
          </a:bodyPr>
          <a:lstStyle/>
          <a:p>
            <a:r>
              <a:rPr lang="tr-TR" b="0" i="0" dirty="0">
                <a:effectLst/>
                <a:latin typeface="Times New Roman" panose="02020603050405020304" pitchFamily="18" charset="0"/>
                <a:cs typeface="Times New Roman" panose="02020603050405020304" pitchFamily="18" charset="0"/>
              </a:rPr>
              <a:t>Bu projede, </a:t>
            </a:r>
            <a:r>
              <a:rPr lang="tr-TR" b="0" i="0" dirty="0" err="1">
                <a:effectLst/>
                <a:latin typeface="Times New Roman" panose="02020603050405020304" pitchFamily="18" charset="0"/>
                <a:cs typeface="Times New Roman" panose="02020603050405020304" pitchFamily="18" charset="0"/>
              </a:rPr>
              <a:t>Tkinter</a:t>
            </a:r>
            <a:r>
              <a:rPr lang="tr-TR" b="0" i="0" dirty="0">
                <a:effectLst/>
                <a:latin typeface="Times New Roman" panose="02020603050405020304" pitchFamily="18" charset="0"/>
                <a:cs typeface="Times New Roman" panose="02020603050405020304" pitchFamily="18" charset="0"/>
              </a:rPr>
              <a:t> kütüphanesi kullanılarak Python dilinde bir kullanıcı arayüzü oluşturduk ve kişi tanıma amacıyla özgün bir veri seti oluşturduk. Kişi bilgilerini girdikten sonra "</a:t>
            </a:r>
            <a:r>
              <a:rPr lang="tr-TR" b="0" i="0" dirty="0" err="1">
                <a:effectLst/>
                <a:latin typeface="Times New Roman" panose="02020603050405020304" pitchFamily="18" charset="0"/>
                <a:cs typeface="Times New Roman" panose="02020603050405020304" pitchFamily="18" charset="0"/>
              </a:rPr>
              <a:t>generate</a:t>
            </a:r>
            <a:r>
              <a:rPr lang="tr-TR" b="0" i="0" dirty="0">
                <a:effectLst/>
                <a:latin typeface="Times New Roman" panose="02020603050405020304" pitchFamily="18" charset="0"/>
                <a:cs typeface="Times New Roman" panose="02020603050405020304" pitchFamily="18" charset="0"/>
              </a:rPr>
              <a:t> </a:t>
            </a:r>
            <a:r>
              <a:rPr lang="tr-TR" b="0" i="0" dirty="0" err="1">
                <a:effectLst/>
                <a:latin typeface="Times New Roman" panose="02020603050405020304" pitchFamily="18" charset="0"/>
                <a:cs typeface="Times New Roman" panose="02020603050405020304" pitchFamily="18" charset="0"/>
              </a:rPr>
              <a:t>dataset</a:t>
            </a:r>
            <a:r>
              <a:rPr lang="tr-TR" b="0" i="0" dirty="0">
                <a:effectLst/>
                <a:latin typeface="Times New Roman" panose="02020603050405020304" pitchFamily="18" charset="0"/>
                <a:cs typeface="Times New Roman" panose="02020603050405020304" pitchFamily="18" charset="0"/>
              </a:rPr>
              <a:t>" butonuna basıldığında, kamera açıldı ve kişinin seri fotoğraflar çekildi. Ardından yüz bölgeleri belirlenip gri tonlamaya dönüştürüldü ve yerel bir depoya kaydedildi. Kullanıcı bilgileri ve görüntüler, MSSQL </a:t>
            </a:r>
            <a:r>
              <a:rPr lang="tr-TR" b="0" i="0" dirty="0" err="1">
                <a:effectLst/>
                <a:latin typeface="Times New Roman" panose="02020603050405020304" pitchFamily="18" charset="0"/>
                <a:cs typeface="Times New Roman" panose="02020603050405020304" pitchFamily="18" charset="0"/>
              </a:rPr>
              <a:t>veritabanında</a:t>
            </a:r>
            <a:r>
              <a:rPr lang="tr-TR" b="0" i="0" dirty="0">
                <a:effectLst/>
                <a:latin typeface="Times New Roman" panose="02020603050405020304" pitchFamily="18" charset="0"/>
                <a:cs typeface="Times New Roman" panose="02020603050405020304" pitchFamily="18" charset="0"/>
              </a:rPr>
              <a:t> saklandı.</a:t>
            </a:r>
            <a:endParaRPr lang="tr-TR" dirty="0">
              <a:latin typeface="Times New Roman" panose="02020603050405020304" pitchFamily="18" charset="0"/>
              <a:cs typeface="Times New Roman" panose="02020603050405020304" pitchFamily="18" charset="0"/>
            </a:endParaRPr>
          </a:p>
        </p:txBody>
      </p:sp>
      <p:pic>
        <p:nvPicPr>
          <p:cNvPr id="6" name="Resim 5">
            <a:extLst>
              <a:ext uri="{FF2B5EF4-FFF2-40B4-BE49-F238E27FC236}">
                <a16:creationId xmlns:a16="http://schemas.microsoft.com/office/drawing/2014/main" id="{13C7F4AF-B185-5D79-4291-F57C379CE7FB}"/>
              </a:ext>
            </a:extLst>
          </p:cNvPr>
          <p:cNvPicPr>
            <a:picLocks noChangeAspect="1"/>
          </p:cNvPicPr>
          <p:nvPr/>
        </p:nvPicPr>
        <p:blipFill>
          <a:blip r:embed="rId2"/>
          <a:stretch>
            <a:fillRect/>
          </a:stretch>
        </p:blipFill>
        <p:spPr>
          <a:xfrm>
            <a:off x="5875423" y="828678"/>
            <a:ext cx="5037222" cy="2142439"/>
          </a:xfrm>
          <a:prstGeom prst="rect">
            <a:avLst/>
          </a:prstGeom>
        </p:spPr>
      </p:pic>
      <p:pic>
        <p:nvPicPr>
          <p:cNvPr id="8" name="Resim 7">
            <a:extLst>
              <a:ext uri="{FF2B5EF4-FFF2-40B4-BE49-F238E27FC236}">
                <a16:creationId xmlns:a16="http://schemas.microsoft.com/office/drawing/2014/main" id="{CFB00CDB-DF72-C912-6306-6EF7F5FBC7C5}"/>
              </a:ext>
            </a:extLst>
          </p:cNvPr>
          <p:cNvPicPr>
            <a:picLocks noChangeAspect="1"/>
          </p:cNvPicPr>
          <p:nvPr/>
        </p:nvPicPr>
        <p:blipFill>
          <a:blip r:embed="rId3"/>
          <a:stretch>
            <a:fillRect/>
          </a:stretch>
        </p:blipFill>
        <p:spPr>
          <a:xfrm>
            <a:off x="5875423" y="3430744"/>
            <a:ext cx="5037221" cy="2761071"/>
          </a:xfrm>
          <a:prstGeom prst="rect">
            <a:avLst/>
          </a:prstGeom>
        </p:spPr>
      </p:pic>
      <p:sp>
        <p:nvSpPr>
          <p:cNvPr id="9" name="Metin kutusu 8">
            <a:extLst>
              <a:ext uri="{FF2B5EF4-FFF2-40B4-BE49-F238E27FC236}">
                <a16:creationId xmlns:a16="http://schemas.microsoft.com/office/drawing/2014/main" id="{B191E3C7-69F1-2291-ECDF-729046E05FAE}"/>
              </a:ext>
            </a:extLst>
          </p:cNvPr>
          <p:cNvSpPr txBox="1"/>
          <p:nvPr/>
        </p:nvSpPr>
        <p:spPr>
          <a:xfrm>
            <a:off x="5819273" y="2959115"/>
            <a:ext cx="4912895"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13. Projemizin arayüzü</a:t>
            </a:r>
          </a:p>
        </p:txBody>
      </p:sp>
      <p:sp>
        <p:nvSpPr>
          <p:cNvPr id="10" name="Metin kutusu 9">
            <a:extLst>
              <a:ext uri="{FF2B5EF4-FFF2-40B4-BE49-F238E27FC236}">
                <a16:creationId xmlns:a16="http://schemas.microsoft.com/office/drawing/2014/main" id="{8922EFC2-45ED-DF14-2BF3-73809952DADD}"/>
              </a:ext>
            </a:extLst>
          </p:cNvPr>
          <p:cNvSpPr txBox="1"/>
          <p:nvPr/>
        </p:nvSpPr>
        <p:spPr>
          <a:xfrm>
            <a:off x="5819273" y="6228865"/>
            <a:ext cx="6549190"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14. </a:t>
            </a:r>
            <a:r>
              <a:rPr lang="tr-TR" sz="1400" dirty="0" err="1">
                <a:latin typeface="Times New Roman" panose="02020603050405020304" pitchFamily="18" charset="0"/>
                <a:cs typeface="Times New Roman" panose="02020603050405020304" pitchFamily="18" charset="0"/>
              </a:rPr>
              <a:t>Generate</a:t>
            </a:r>
            <a:r>
              <a:rPr lang="tr-TR" sz="1400" dirty="0">
                <a:latin typeface="Times New Roman" panose="02020603050405020304" pitchFamily="18" charset="0"/>
                <a:cs typeface="Times New Roman" panose="02020603050405020304" pitchFamily="18" charset="0"/>
              </a:rPr>
              <a:t> </a:t>
            </a:r>
            <a:r>
              <a:rPr lang="tr-TR" sz="1400" dirty="0" err="1">
                <a:latin typeface="Times New Roman" panose="02020603050405020304" pitchFamily="18" charset="0"/>
                <a:cs typeface="Times New Roman" panose="02020603050405020304" pitchFamily="18" charset="0"/>
              </a:rPr>
              <a:t>Dataset</a:t>
            </a:r>
            <a:r>
              <a:rPr lang="tr-TR" sz="1400" dirty="0">
                <a:latin typeface="Times New Roman" panose="02020603050405020304" pitchFamily="18" charset="0"/>
                <a:cs typeface="Times New Roman" panose="02020603050405020304" pitchFamily="18" charset="0"/>
              </a:rPr>
              <a:t> ile kullanıcıya veri seti oluşturma</a:t>
            </a:r>
          </a:p>
        </p:txBody>
      </p:sp>
    </p:spTree>
    <p:extLst>
      <p:ext uri="{BB962C8B-B14F-4D97-AF65-F5344CB8AC3E}">
        <p14:creationId xmlns:p14="http://schemas.microsoft.com/office/powerpoint/2010/main" val="35424959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Başlık 4">
            <a:extLst>
              <a:ext uri="{FF2B5EF4-FFF2-40B4-BE49-F238E27FC236}">
                <a16:creationId xmlns:a16="http://schemas.microsoft.com/office/drawing/2014/main" id="{D20F76A4-41C3-B10C-714A-C657D6652B10}"/>
              </a:ext>
            </a:extLst>
          </p:cNvPr>
          <p:cNvSpPr>
            <a:spLocks noGrp="1"/>
          </p:cNvSpPr>
          <p:nvPr>
            <p:ph type="title"/>
          </p:nvPr>
        </p:nvSpPr>
        <p:spPr>
          <a:xfrm flipV="1">
            <a:off x="838200" y="272716"/>
            <a:ext cx="10515600" cy="92409"/>
          </a:xfrm>
        </p:spPr>
        <p:txBody>
          <a:bodyPr>
            <a:normAutofit fontScale="90000"/>
          </a:bodyPr>
          <a:lstStyle/>
          <a:p>
            <a:r>
              <a:rPr lang="tr-TR" dirty="0"/>
              <a:t> </a:t>
            </a:r>
          </a:p>
        </p:txBody>
      </p:sp>
      <p:sp>
        <p:nvSpPr>
          <p:cNvPr id="3" name="İçerik Yer Tutucusu 2">
            <a:extLst>
              <a:ext uri="{FF2B5EF4-FFF2-40B4-BE49-F238E27FC236}">
                <a16:creationId xmlns:a16="http://schemas.microsoft.com/office/drawing/2014/main" id="{EFEF4E02-790D-5FA2-CFD6-A18E7DCF3E62}"/>
              </a:ext>
            </a:extLst>
          </p:cNvPr>
          <p:cNvSpPr>
            <a:spLocks noGrp="1"/>
          </p:cNvSpPr>
          <p:nvPr>
            <p:ph idx="1"/>
          </p:nvPr>
        </p:nvSpPr>
        <p:spPr>
          <a:xfrm>
            <a:off x="838200" y="702678"/>
            <a:ext cx="10515600" cy="4351338"/>
          </a:xfrm>
        </p:spPr>
        <p:txBody>
          <a:bodyPr/>
          <a:lstStyle/>
          <a:p>
            <a:r>
              <a:rPr lang="tr-TR" dirty="0"/>
              <a:t> </a:t>
            </a:r>
            <a:r>
              <a:rPr lang="tr-TR" b="0" i="0" dirty="0">
                <a:effectLst/>
                <a:latin typeface="Times New Roman" panose="02020603050405020304" pitchFamily="18" charset="0"/>
                <a:cs typeface="Times New Roman" panose="02020603050405020304" pitchFamily="18" charset="0"/>
              </a:rPr>
              <a:t>Daha sonra, "</a:t>
            </a:r>
            <a:r>
              <a:rPr lang="tr-TR" b="0" i="0" dirty="0" err="1">
                <a:effectLst/>
                <a:latin typeface="Times New Roman" panose="02020603050405020304" pitchFamily="18" charset="0"/>
                <a:cs typeface="Times New Roman" panose="02020603050405020304" pitchFamily="18" charset="0"/>
              </a:rPr>
              <a:t>training</a:t>
            </a:r>
            <a:r>
              <a:rPr lang="tr-TR" b="0" i="0" dirty="0">
                <a:effectLst/>
                <a:latin typeface="Times New Roman" panose="02020603050405020304" pitchFamily="18" charset="0"/>
                <a:cs typeface="Times New Roman" panose="02020603050405020304" pitchFamily="18" charset="0"/>
              </a:rPr>
              <a:t>" butonuna tıklayarak, topladığımız yüz görüntüleri ve kullanıcı kimlikleri kullanılarak bir yüz tanıma modeli eğittik. Bu süreçte, </a:t>
            </a:r>
            <a:r>
              <a:rPr lang="tr-TR" b="0" i="0" dirty="0" err="1">
                <a:effectLst/>
                <a:latin typeface="Times New Roman" panose="02020603050405020304" pitchFamily="18" charset="0"/>
                <a:cs typeface="Times New Roman" panose="02020603050405020304" pitchFamily="18" charset="0"/>
              </a:rPr>
              <a:t>OpenCV'nin</a:t>
            </a:r>
            <a:r>
              <a:rPr lang="tr-TR" b="0" i="0" dirty="0">
                <a:effectLst/>
                <a:latin typeface="Times New Roman" panose="02020603050405020304" pitchFamily="18" charset="0"/>
                <a:cs typeface="Times New Roman" panose="02020603050405020304" pitchFamily="18" charset="0"/>
              </a:rPr>
              <a:t> LBPH (</a:t>
            </a:r>
            <a:r>
              <a:rPr lang="tr-TR" b="0" i="0" dirty="0" err="1">
                <a:effectLst/>
                <a:latin typeface="Times New Roman" panose="02020603050405020304" pitchFamily="18" charset="0"/>
                <a:cs typeface="Times New Roman" panose="02020603050405020304" pitchFamily="18" charset="0"/>
              </a:rPr>
              <a:t>Local</a:t>
            </a:r>
            <a:r>
              <a:rPr lang="tr-TR" b="0" i="0" dirty="0">
                <a:effectLst/>
                <a:latin typeface="Times New Roman" panose="02020603050405020304" pitchFamily="18" charset="0"/>
                <a:cs typeface="Times New Roman" panose="02020603050405020304" pitchFamily="18" charset="0"/>
              </a:rPr>
              <a:t> </a:t>
            </a:r>
            <a:r>
              <a:rPr lang="tr-TR" b="0" i="0" dirty="0" err="1">
                <a:effectLst/>
                <a:latin typeface="Times New Roman" panose="02020603050405020304" pitchFamily="18" charset="0"/>
                <a:cs typeface="Times New Roman" panose="02020603050405020304" pitchFamily="18" charset="0"/>
              </a:rPr>
              <a:t>Binary</a:t>
            </a:r>
            <a:r>
              <a:rPr lang="tr-TR" b="0" i="0" dirty="0">
                <a:effectLst/>
                <a:latin typeface="Times New Roman" panose="02020603050405020304" pitchFamily="18" charset="0"/>
                <a:cs typeface="Times New Roman" panose="02020603050405020304" pitchFamily="18" charset="0"/>
              </a:rPr>
              <a:t> </a:t>
            </a:r>
            <a:r>
              <a:rPr lang="tr-TR" b="0" i="0" dirty="0" err="1">
                <a:effectLst/>
                <a:latin typeface="Times New Roman" panose="02020603050405020304" pitchFamily="18" charset="0"/>
                <a:cs typeface="Times New Roman" panose="02020603050405020304" pitchFamily="18" charset="0"/>
              </a:rPr>
              <a:t>Patterns</a:t>
            </a:r>
            <a:r>
              <a:rPr lang="tr-TR" b="0" i="0" dirty="0">
                <a:effectLst/>
                <a:latin typeface="Times New Roman" panose="02020603050405020304" pitchFamily="18" charset="0"/>
                <a:cs typeface="Times New Roman" panose="02020603050405020304" pitchFamily="18" charset="0"/>
              </a:rPr>
              <a:t> </a:t>
            </a:r>
            <a:r>
              <a:rPr lang="tr-TR" b="0" i="0" dirty="0" err="1">
                <a:effectLst/>
                <a:latin typeface="Times New Roman" panose="02020603050405020304" pitchFamily="18" charset="0"/>
                <a:cs typeface="Times New Roman" panose="02020603050405020304" pitchFamily="18" charset="0"/>
              </a:rPr>
              <a:t>Histograms</a:t>
            </a:r>
            <a:r>
              <a:rPr lang="tr-TR" b="0" i="0" dirty="0">
                <a:effectLst/>
                <a:latin typeface="Times New Roman" panose="02020603050405020304" pitchFamily="18" charset="0"/>
                <a:cs typeface="Times New Roman" panose="02020603050405020304" pitchFamily="18" charset="0"/>
              </a:rPr>
              <a:t>) algoritması kullandık ve eğitilen model, sınıflandırıcı classifier.xml dosyasına kaydedildi.</a:t>
            </a:r>
            <a:endParaRPr lang="tr-TR" dirty="0">
              <a:latin typeface="Times New Roman" panose="02020603050405020304" pitchFamily="18" charset="0"/>
              <a:cs typeface="Times New Roman" panose="02020603050405020304" pitchFamily="18" charset="0"/>
            </a:endParaRPr>
          </a:p>
        </p:txBody>
      </p:sp>
      <p:pic>
        <p:nvPicPr>
          <p:cNvPr id="7" name="Resim 6">
            <a:extLst>
              <a:ext uri="{FF2B5EF4-FFF2-40B4-BE49-F238E27FC236}">
                <a16:creationId xmlns:a16="http://schemas.microsoft.com/office/drawing/2014/main" id="{658AFA48-AFEA-51F7-B255-EF1CE0D4D89F}"/>
              </a:ext>
            </a:extLst>
          </p:cNvPr>
          <p:cNvPicPr>
            <a:picLocks noChangeAspect="1"/>
          </p:cNvPicPr>
          <p:nvPr/>
        </p:nvPicPr>
        <p:blipFill>
          <a:blip r:embed="rId2"/>
          <a:stretch>
            <a:fillRect/>
          </a:stretch>
        </p:blipFill>
        <p:spPr>
          <a:xfrm>
            <a:off x="2368216" y="2202057"/>
            <a:ext cx="7455568" cy="3246662"/>
          </a:xfrm>
          <a:prstGeom prst="rect">
            <a:avLst/>
          </a:prstGeom>
        </p:spPr>
      </p:pic>
      <p:sp>
        <p:nvSpPr>
          <p:cNvPr id="8" name="Metin kutusu 7">
            <a:extLst>
              <a:ext uri="{FF2B5EF4-FFF2-40B4-BE49-F238E27FC236}">
                <a16:creationId xmlns:a16="http://schemas.microsoft.com/office/drawing/2014/main" id="{BB5FB9E4-145D-3F8F-3C38-AB7CFEB298EB}"/>
              </a:ext>
            </a:extLst>
          </p:cNvPr>
          <p:cNvSpPr txBox="1"/>
          <p:nvPr/>
        </p:nvSpPr>
        <p:spPr>
          <a:xfrm>
            <a:off x="2282491" y="5448719"/>
            <a:ext cx="7273089"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15. Modelin Eğitilmesi</a:t>
            </a:r>
          </a:p>
        </p:txBody>
      </p:sp>
    </p:spTree>
    <p:extLst>
      <p:ext uri="{BB962C8B-B14F-4D97-AF65-F5344CB8AC3E}">
        <p14:creationId xmlns:p14="http://schemas.microsoft.com/office/powerpoint/2010/main" val="39718411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6F7C021-0962-EF17-A3C1-75BB356436F6}"/>
              </a:ext>
            </a:extLst>
          </p:cNvPr>
          <p:cNvSpPr>
            <a:spLocks noGrp="1"/>
          </p:cNvSpPr>
          <p:nvPr>
            <p:ph type="title"/>
          </p:nvPr>
        </p:nvSpPr>
        <p:spPr>
          <a:xfrm flipV="1">
            <a:off x="838200" y="176464"/>
            <a:ext cx="10515600" cy="188662"/>
          </a:xfrm>
        </p:spPr>
        <p:txBody>
          <a:bodyPr>
            <a:normAutofit fontScale="90000"/>
          </a:bodyPr>
          <a:lstStyle/>
          <a:p>
            <a:r>
              <a:rPr lang="tr-TR" dirty="0"/>
              <a:t> </a:t>
            </a:r>
          </a:p>
        </p:txBody>
      </p:sp>
      <p:sp>
        <p:nvSpPr>
          <p:cNvPr id="3" name="İçerik Yer Tutucusu 2">
            <a:extLst>
              <a:ext uri="{FF2B5EF4-FFF2-40B4-BE49-F238E27FC236}">
                <a16:creationId xmlns:a16="http://schemas.microsoft.com/office/drawing/2014/main" id="{1BC78ED7-6219-B57E-FADD-39DBDEB85982}"/>
              </a:ext>
            </a:extLst>
          </p:cNvPr>
          <p:cNvSpPr>
            <a:spLocks noGrp="1"/>
          </p:cNvSpPr>
          <p:nvPr>
            <p:ph idx="1"/>
          </p:nvPr>
        </p:nvSpPr>
        <p:spPr>
          <a:xfrm>
            <a:off x="1055771" y="673768"/>
            <a:ext cx="10515600" cy="4351338"/>
          </a:xfrm>
        </p:spPr>
        <p:txBody>
          <a:bodyPr/>
          <a:lstStyle/>
          <a:p>
            <a:r>
              <a:rPr lang="tr-TR" b="0" i="0" dirty="0">
                <a:effectLst/>
                <a:latin typeface="Times New Roman" panose="02020603050405020304" pitchFamily="18" charset="0"/>
                <a:cs typeface="Times New Roman" panose="02020603050405020304" pitchFamily="18" charset="0"/>
              </a:rPr>
              <a:t>Model eğitildikten sonra, "</a:t>
            </a:r>
            <a:r>
              <a:rPr lang="tr-TR" b="0" i="0" dirty="0" err="1">
                <a:effectLst/>
                <a:latin typeface="Times New Roman" panose="02020603050405020304" pitchFamily="18" charset="0"/>
                <a:cs typeface="Times New Roman" panose="02020603050405020304" pitchFamily="18" charset="0"/>
              </a:rPr>
              <a:t>detect</a:t>
            </a:r>
            <a:r>
              <a:rPr lang="tr-TR" b="0" i="0" dirty="0">
                <a:effectLst/>
                <a:latin typeface="Times New Roman" panose="02020603050405020304" pitchFamily="18" charset="0"/>
                <a:cs typeface="Times New Roman" panose="02020603050405020304" pitchFamily="18" charset="0"/>
              </a:rPr>
              <a:t> </a:t>
            </a:r>
            <a:r>
              <a:rPr lang="tr-TR" b="0" i="0" dirty="0" err="1">
                <a:effectLst/>
                <a:latin typeface="Times New Roman" panose="02020603050405020304" pitchFamily="18" charset="0"/>
                <a:cs typeface="Times New Roman" panose="02020603050405020304" pitchFamily="18" charset="0"/>
              </a:rPr>
              <a:t>the</a:t>
            </a:r>
            <a:r>
              <a:rPr lang="tr-TR" b="0" i="0" dirty="0">
                <a:effectLst/>
                <a:latin typeface="Times New Roman" panose="02020603050405020304" pitchFamily="18" charset="0"/>
                <a:cs typeface="Times New Roman" panose="02020603050405020304" pitchFamily="18" charset="0"/>
              </a:rPr>
              <a:t> </a:t>
            </a:r>
            <a:r>
              <a:rPr lang="tr-TR" b="0" i="0" dirty="0" err="1">
                <a:effectLst/>
                <a:latin typeface="Times New Roman" panose="02020603050405020304" pitchFamily="18" charset="0"/>
                <a:cs typeface="Times New Roman" panose="02020603050405020304" pitchFamily="18" charset="0"/>
              </a:rPr>
              <a:t>face</a:t>
            </a:r>
            <a:r>
              <a:rPr lang="tr-TR" b="0" i="0" dirty="0">
                <a:effectLst/>
                <a:latin typeface="Times New Roman" panose="02020603050405020304" pitchFamily="18" charset="0"/>
                <a:cs typeface="Times New Roman" panose="02020603050405020304" pitchFamily="18" charset="0"/>
              </a:rPr>
              <a:t>" butonuna basılarak kamera açıldı ve kişinin görüntüleri işlenerek tanıma işlemi gerçekleştirildi. Eğer veri setinde bu kişiye ait bir model bulunursa, tanınma yüzdesi ile birlikte kişinin adı ve soyadı ekranda görüntülendi.</a:t>
            </a:r>
            <a:endParaRPr lang="tr-TR" dirty="0">
              <a:latin typeface="Times New Roman" panose="02020603050405020304" pitchFamily="18" charset="0"/>
              <a:cs typeface="Times New Roman" panose="02020603050405020304" pitchFamily="18" charset="0"/>
            </a:endParaRPr>
          </a:p>
        </p:txBody>
      </p:sp>
      <p:pic>
        <p:nvPicPr>
          <p:cNvPr id="5" name="Resim 4" descr="metin, yazılım, multimedya yazılımı, ekran görüntüsü içeren bir resim&#10;&#10;Açıklama otomatik olarak oluşturuldu">
            <a:extLst>
              <a:ext uri="{FF2B5EF4-FFF2-40B4-BE49-F238E27FC236}">
                <a16:creationId xmlns:a16="http://schemas.microsoft.com/office/drawing/2014/main" id="{033E2ADF-2CCC-BB9E-D497-36ABAA841B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2968" y="2060408"/>
            <a:ext cx="7331242" cy="4123824"/>
          </a:xfrm>
          <a:prstGeom prst="rect">
            <a:avLst/>
          </a:prstGeom>
        </p:spPr>
      </p:pic>
      <p:sp>
        <p:nvSpPr>
          <p:cNvPr id="6" name="Metin kutusu 5">
            <a:extLst>
              <a:ext uri="{FF2B5EF4-FFF2-40B4-BE49-F238E27FC236}">
                <a16:creationId xmlns:a16="http://schemas.microsoft.com/office/drawing/2014/main" id="{DF6A2B2E-0ABF-5D8C-824A-717D68BBF3A5}"/>
              </a:ext>
            </a:extLst>
          </p:cNvPr>
          <p:cNvSpPr txBox="1"/>
          <p:nvPr/>
        </p:nvSpPr>
        <p:spPr>
          <a:xfrm>
            <a:off x="1892968" y="6184232"/>
            <a:ext cx="7764379"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16. Modelin tespit edilmesi</a:t>
            </a:r>
          </a:p>
        </p:txBody>
      </p:sp>
    </p:spTree>
    <p:extLst>
      <p:ext uri="{BB962C8B-B14F-4D97-AF65-F5344CB8AC3E}">
        <p14:creationId xmlns:p14="http://schemas.microsoft.com/office/powerpoint/2010/main" val="645369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85FE410-C5A6-D69D-FCE6-438AC3EBA22C}"/>
              </a:ext>
            </a:extLst>
          </p:cNvPr>
          <p:cNvSpPr>
            <a:spLocks noGrp="1"/>
          </p:cNvSpPr>
          <p:nvPr>
            <p:ph type="title"/>
          </p:nvPr>
        </p:nvSpPr>
        <p:spPr/>
        <p:txBody>
          <a:bodyPr/>
          <a:lstStyle/>
          <a:p>
            <a:r>
              <a:rPr lang="tr-TR" dirty="0">
                <a:latin typeface="Times New Roman" panose="02020603050405020304" pitchFamily="18" charset="0"/>
                <a:cs typeface="Times New Roman" panose="02020603050405020304" pitchFamily="18" charset="0"/>
              </a:rPr>
              <a:t>Yüz Tanıma Nedir?</a:t>
            </a:r>
          </a:p>
        </p:txBody>
      </p:sp>
      <p:sp>
        <p:nvSpPr>
          <p:cNvPr id="3" name="İçerik Yer Tutucusu 2">
            <a:extLst>
              <a:ext uri="{FF2B5EF4-FFF2-40B4-BE49-F238E27FC236}">
                <a16:creationId xmlns:a16="http://schemas.microsoft.com/office/drawing/2014/main" id="{74A344D0-B1D6-3447-6AA9-D2ADBCFCF60D}"/>
              </a:ext>
            </a:extLst>
          </p:cNvPr>
          <p:cNvSpPr>
            <a:spLocks noGrp="1"/>
          </p:cNvSpPr>
          <p:nvPr>
            <p:ph idx="1"/>
          </p:nvPr>
        </p:nvSpPr>
        <p:spPr/>
        <p:txBody>
          <a:bodyPr/>
          <a:lstStyle/>
          <a:p>
            <a:r>
              <a:rPr lang="tr-TR" dirty="0"/>
              <a:t> </a:t>
            </a:r>
            <a:r>
              <a:rPr lang="tr-TR" sz="2000" b="0" i="0" dirty="0">
                <a:effectLst/>
                <a:latin typeface="Times New Roman" panose="02020603050405020304" pitchFamily="18" charset="0"/>
                <a:cs typeface="Times New Roman" panose="02020603050405020304" pitchFamily="18" charset="0"/>
              </a:rPr>
              <a:t>Yüz tanıma, bir kişinin yüzündeki belirgin özellikleri tarayarak ve bu özellikleri </a:t>
            </a:r>
            <a:r>
              <a:rPr lang="tr-TR" sz="2000" b="0" i="0" dirty="0" err="1">
                <a:effectLst/>
                <a:latin typeface="Times New Roman" panose="02020603050405020304" pitchFamily="18" charset="0"/>
                <a:cs typeface="Times New Roman" panose="02020603050405020304" pitchFamily="18" charset="0"/>
              </a:rPr>
              <a:t>veritabanında</a:t>
            </a:r>
            <a:r>
              <a:rPr lang="tr-TR" sz="2000" b="0" i="0" dirty="0">
                <a:effectLst/>
                <a:latin typeface="Times New Roman" panose="02020603050405020304" pitchFamily="18" charset="0"/>
                <a:cs typeface="Times New Roman" panose="02020603050405020304" pitchFamily="18" charset="0"/>
              </a:rPr>
              <a:t> saklanan kayıtlarla karşılaştırarak kimliğini doğrulama işlemidir.</a:t>
            </a:r>
          </a:p>
          <a:p>
            <a:r>
              <a:rPr lang="tr-TR" sz="2000" b="0" i="0" dirty="0">
                <a:effectLst/>
                <a:latin typeface="Times New Roman" panose="02020603050405020304" pitchFamily="18" charset="0"/>
                <a:cs typeface="Times New Roman" panose="02020603050405020304" pitchFamily="18" charset="0"/>
              </a:rPr>
              <a:t>Bu teknoloji, günümüzde çeşitli alanlarda yaygın olarak kullanılmaktadır. Güvenlik sistemlerinde, akıllı cihazların kilit açma mekanizmalarında ve havaalanı güvenlik kontrollerinde sıklıkla karşımıza çıkar. </a:t>
            </a:r>
            <a:endParaRPr lang="tr-TR" sz="2000" dirty="0">
              <a:latin typeface="Times New Roman" panose="02020603050405020304" pitchFamily="18" charset="0"/>
              <a:cs typeface="Times New Roman" panose="02020603050405020304" pitchFamily="18" charset="0"/>
            </a:endParaRPr>
          </a:p>
          <a:p>
            <a:pPr marL="0" indent="0">
              <a:buNone/>
            </a:pPr>
            <a:endParaRPr lang="tr-TR" sz="2000" b="0" i="0" dirty="0">
              <a:effectLst/>
              <a:latin typeface="ui-sans-serif"/>
            </a:endParaRPr>
          </a:p>
          <a:p>
            <a:endParaRPr lang="tr-TR" dirty="0"/>
          </a:p>
        </p:txBody>
      </p:sp>
    </p:spTree>
    <p:extLst>
      <p:ext uri="{BB962C8B-B14F-4D97-AF65-F5344CB8AC3E}">
        <p14:creationId xmlns:p14="http://schemas.microsoft.com/office/powerpoint/2010/main" val="344337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B4A8127-3B33-9884-5537-75360EA230BC}"/>
              </a:ext>
            </a:extLst>
          </p:cNvPr>
          <p:cNvSpPr>
            <a:spLocks noGrp="1"/>
          </p:cNvSpPr>
          <p:nvPr>
            <p:ph type="title"/>
          </p:nvPr>
        </p:nvSpPr>
        <p:spPr>
          <a:xfrm>
            <a:off x="838200" y="460834"/>
            <a:ext cx="10515600" cy="1325563"/>
          </a:xfrm>
        </p:spPr>
        <p:txBody>
          <a:bodyPr/>
          <a:lstStyle/>
          <a:p>
            <a:r>
              <a:rPr lang="tr-TR" dirty="0">
                <a:latin typeface="Times New Roman" panose="02020603050405020304" pitchFamily="18" charset="0"/>
                <a:cs typeface="Times New Roman" panose="02020603050405020304" pitchFamily="18" charset="0"/>
              </a:rPr>
              <a:t> Yüz Tanıma Hassasiyeti</a:t>
            </a:r>
          </a:p>
        </p:txBody>
      </p:sp>
      <p:sp>
        <p:nvSpPr>
          <p:cNvPr id="3" name="İçerik Yer Tutucusu 2">
            <a:extLst>
              <a:ext uri="{FF2B5EF4-FFF2-40B4-BE49-F238E27FC236}">
                <a16:creationId xmlns:a16="http://schemas.microsoft.com/office/drawing/2014/main" id="{0F165617-3239-3C81-CCDF-62790611DA61}"/>
              </a:ext>
            </a:extLst>
          </p:cNvPr>
          <p:cNvSpPr>
            <a:spLocks noGrp="1"/>
          </p:cNvSpPr>
          <p:nvPr>
            <p:ph idx="1"/>
          </p:nvPr>
        </p:nvSpPr>
        <p:spPr>
          <a:xfrm>
            <a:off x="838200" y="1825625"/>
            <a:ext cx="5257800" cy="4351338"/>
          </a:xfrm>
        </p:spPr>
        <p:txBody>
          <a:bodyPr/>
          <a:lstStyle/>
          <a:p>
            <a:r>
              <a:rPr lang="tr-TR" dirty="0">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Yüz sistemlerinin doğruluğunu etkileyen faktörler arasında başın tanıma konumu, yaşlanma, ışıklandırma koşulları, yüz ifadeleri ve yüzün kısmen kapalı olması sayılabilir. Bu değişkenlere rağmen, derin öğrenme algoritmaları sayesinde yüz tanıma teknolojisi daha güvenilir ve hassas hale gelmiştir.</a:t>
            </a:r>
            <a:endParaRPr lang="tr-TR" dirty="0">
              <a:latin typeface="Times New Roman" panose="02020603050405020304" pitchFamily="18" charset="0"/>
              <a:cs typeface="Times New Roman" panose="02020603050405020304" pitchFamily="18" charset="0"/>
            </a:endParaRPr>
          </a:p>
        </p:txBody>
      </p:sp>
      <p:pic>
        <p:nvPicPr>
          <p:cNvPr id="5" name="Resim 4">
            <a:extLst>
              <a:ext uri="{FF2B5EF4-FFF2-40B4-BE49-F238E27FC236}">
                <a16:creationId xmlns:a16="http://schemas.microsoft.com/office/drawing/2014/main" id="{73B5C970-58A9-70C4-9526-91C1A468361F}"/>
              </a:ext>
            </a:extLst>
          </p:cNvPr>
          <p:cNvPicPr>
            <a:picLocks noChangeAspect="1"/>
          </p:cNvPicPr>
          <p:nvPr/>
        </p:nvPicPr>
        <p:blipFill>
          <a:blip r:embed="rId2"/>
          <a:stretch>
            <a:fillRect/>
          </a:stretch>
        </p:blipFill>
        <p:spPr>
          <a:xfrm>
            <a:off x="6338969" y="1605422"/>
            <a:ext cx="4345073" cy="4442219"/>
          </a:xfrm>
          <a:prstGeom prst="rect">
            <a:avLst/>
          </a:prstGeom>
        </p:spPr>
      </p:pic>
      <p:sp>
        <p:nvSpPr>
          <p:cNvPr id="7" name="Metin kutusu 6">
            <a:extLst>
              <a:ext uri="{FF2B5EF4-FFF2-40B4-BE49-F238E27FC236}">
                <a16:creationId xmlns:a16="http://schemas.microsoft.com/office/drawing/2014/main" id="{B81AEDCB-5386-4365-0532-559AA6A54371}"/>
              </a:ext>
            </a:extLst>
          </p:cNvPr>
          <p:cNvSpPr txBox="1"/>
          <p:nvPr/>
        </p:nvSpPr>
        <p:spPr>
          <a:xfrm>
            <a:off x="6338969" y="6047641"/>
            <a:ext cx="5387810"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1. Yüz Tanıma Doğruluğunu Etkileyen Faktörler</a:t>
            </a:r>
          </a:p>
        </p:txBody>
      </p:sp>
    </p:spTree>
    <p:extLst>
      <p:ext uri="{BB962C8B-B14F-4D97-AF65-F5344CB8AC3E}">
        <p14:creationId xmlns:p14="http://schemas.microsoft.com/office/powerpoint/2010/main" val="3229789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C4527B5-A225-1A46-05F8-DB7E3D89D4C8}"/>
              </a:ext>
            </a:extLst>
          </p:cNvPr>
          <p:cNvSpPr>
            <a:spLocks noGrp="1"/>
          </p:cNvSpPr>
          <p:nvPr>
            <p:ph type="title"/>
          </p:nvPr>
        </p:nvSpPr>
        <p:spPr/>
        <p:txBody>
          <a:bodyPr/>
          <a:lstStyle/>
          <a:p>
            <a:r>
              <a:rPr lang="tr-TR" sz="4400" dirty="0">
                <a:latin typeface="Times New Roman" panose="02020603050405020304" pitchFamily="18" charset="0"/>
                <a:cs typeface="Times New Roman" panose="02020603050405020304" pitchFamily="18" charset="0"/>
              </a:rPr>
              <a:t>Yüz Tanıma Sisteminin Yapısı</a:t>
            </a:r>
            <a:endParaRPr lang="tr-TR" dirty="0">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4E6B669B-6C50-C9AB-BBE2-F727770EE4F8}"/>
              </a:ext>
            </a:extLst>
          </p:cNvPr>
          <p:cNvSpPr>
            <a:spLocks noGrp="1"/>
          </p:cNvSpPr>
          <p:nvPr>
            <p:ph idx="1"/>
          </p:nvPr>
        </p:nvSpPr>
        <p:spPr>
          <a:xfrm>
            <a:off x="1457325" y="1571624"/>
            <a:ext cx="9744075" cy="4498957"/>
          </a:xfrm>
        </p:spPr>
        <p:txBody>
          <a:bodyPr>
            <a:normAutofit/>
          </a:bodyPr>
          <a:lstStyle/>
          <a:p>
            <a:r>
              <a:rPr lang="tr-TR" dirty="0">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Yüz tanıma sistemi, karmaşık bir yapının birleşiminden oluşur ve genellikle görüntü işleme ve yapay zeka tekniklerini kullanarak çalışır. Temel bileşenler şunlardır:</a:t>
            </a:r>
          </a:p>
          <a:p>
            <a:pPr marL="0" indent="0">
              <a:buNone/>
            </a:pPr>
            <a:r>
              <a:rPr lang="tr-TR" b="1" i="0" dirty="0">
                <a:effectLst/>
                <a:latin typeface="Times New Roman" panose="02020603050405020304" pitchFamily="18" charset="0"/>
                <a:cs typeface="Times New Roman" panose="02020603050405020304" pitchFamily="18" charset="0"/>
              </a:rPr>
              <a:t>	1-Veri Toplama ve İşleme:</a:t>
            </a:r>
            <a:r>
              <a:rPr lang="tr-TR" b="0" i="0" dirty="0">
                <a:effectLst/>
                <a:latin typeface="Times New Roman" panose="02020603050405020304" pitchFamily="18" charset="0"/>
                <a:cs typeface="Times New Roman" panose="02020603050405020304" pitchFamily="18" charset="0"/>
              </a:rPr>
              <a:t> Yüz görüntüleri toplanır, gri tona dönüştürülür ve 	boyutlandırılır.</a:t>
            </a:r>
          </a:p>
          <a:p>
            <a:pPr marL="0" indent="0">
              <a:buNone/>
            </a:pPr>
            <a:r>
              <a:rPr lang="tr-TR" dirty="0">
                <a:latin typeface="Times New Roman" panose="02020603050405020304" pitchFamily="18" charset="0"/>
                <a:cs typeface="Times New Roman" panose="02020603050405020304" pitchFamily="18" charset="0"/>
              </a:rPr>
              <a:t>	</a:t>
            </a:r>
            <a:r>
              <a:rPr lang="tr-TR" b="1" dirty="0">
                <a:latin typeface="Times New Roman" panose="02020603050405020304" pitchFamily="18" charset="0"/>
                <a:cs typeface="Times New Roman" panose="02020603050405020304" pitchFamily="18" charset="0"/>
              </a:rPr>
              <a:t>2-  Özellik Çıkarımı : </a:t>
            </a:r>
            <a:r>
              <a:rPr lang="tr-TR" dirty="0">
                <a:latin typeface="Times New Roman" panose="02020603050405020304" pitchFamily="18" charset="0"/>
                <a:cs typeface="Times New Roman" panose="02020603050405020304" pitchFamily="18" charset="0"/>
              </a:rPr>
              <a:t>Y</a:t>
            </a:r>
            <a:r>
              <a:rPr lang="tr-TR" b="0" i="0" dirty="0">
                <a:effectLst/>
                <a:latin typeface="Times New Roman" panose="02020603050405020304" pitchFamily="18" charset="0"/>
                <a:cs typeface="Times New Roman" panose="02020603050405020304" pitchFamily="18" charset="0"/>
              </a:rPr>
              <a:t>üz görüntülerinden belirli özellikler ve desenler çıkarılır. 	Bu özellikler genellikle gözlerin konumu, burun şekli, ağız yapısı gibi yüz 	anatomisinin belirgin özellikleridir.</a:t>
            </a:r>
          </a:p>
          <a:p>
            <a:pPr marL="0" indent="0">
              <a:buNone/>
            </a:pPr>
            <a:r>
              <a:rPr lang="tr-TR" dirty="0">
                <a:latin typeface="ui-sans-serif"/>
              </a:rPr>
              <a:t>	</a:t>
            </a:r>
            <a:endParaRPr lang="tr-TR" dirty="0"/>
          </a:p>
        </p:txBody>
      </p:sp>
    </p:spTree>
    <p:extLst>
      <p:ext uri="{BB962C8B-B14F-4D97-AF65-F5344CB8AC3E}">
        <p14:creationId xmlns:p14="http://schemas.microsoft.com/office/powerpoint/2010/main" val="3432550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85A15E2-AE1F-DB88-EB25-19FE14FC96C6}"/>
              </a:ext>
            </a:extLst>
          </p:cNvPr>
          <p:cNvSpPr>
            <a:spLocks noGrp="1"/>
          </p:cNvSpPr>
          <p:nvPr>
            <p:ph type="title"/>
          </p:nvPr>
        </p:nvSpPr>
        <p:spPr>
          <a:xfrm>
            <a:off x="838200" y="365125"/>
            <a:ext cx="10515600" cy="183515"/>
          </a:xfrm>
        </p:spPr>
        <p:txBody>
          <a:bodyPr>
            <a:normAutofit fontScale="90000"/>
          </a:bodyPr>
          <a:lstStyle/>
          <a:p>
            <a:r>
              <a:rPr lang="tr-TR" dirty="0"/>
              <a:t> </a:t>
            </a:r>
          </a:p>
        </p:txBody>
      </p:sp>
      <p:sp>
        <p:nvSpPr>
          <p:cNvPr id="3" name="İçerik Yer Tutucusu 2">
            <a:extLst>
              <a:ext uri="{FF2B5EF4-FFF2-40B4-BE49-F238E27FC236}">
                <a16:creationId xmlns:a16="http://schemas.microsoft.com/office/drawing/2014/main" id="{50ABC72D-E46B-E142-F606-9B195C6D798F}"/>
              </a:ext>
            </a:extLst>
          </p:cNvPr>
          <p:cNvSpPr>
            <a:spLocks noGrp="1"/>
          </p:cNvSpPr>
          <p:nvPr>
            <p:ph idx="1"/>
          </p:nvPr>
        </p:nvSpPr>
        <p:spPr>
          <a:xfrm>
            <a:off x="701040" y="883793"/>
            <a:ext cx="10515600" cy="4351338"/>
          </a:xfrm>
        </p:spPr>
        <p:txBody>
          <a:bodyPr/>
          <a:lstStyle/>
          <a:p>
            <a:pPr marL="0" indent="0">
              <a:buNone/>
            </a:pPr>
            <a:r>
              <a:rPr lang="tr-TR" b="1" dirty="0">
                <a:latin typeface="ui-sans-serif"/>
              </a:rPr>
              <a:t>	</a:t>
            </a:r>
            <a:r>
              <a:rPr lang="tr-TR" b="1" dirty="0">
                <a:latin typeface="Times New Roman" panose="02020603050405020304" pitchFamily="18" charset="0"/>
                <a:cs typeface="Times New Roman" panose="02020603050405020304" pitchFamily="18" charset="0"/>
              </a:rPr>
              <a:t>3-  Model Eğitimi : </a:t>
            </a:r>
            <a:r>
              <a:rPr lang="tr-TR" b="0" i="0" dirty="0">
                <a:effectLst/>
                <a:latin typeface="Times New Roman" panose="02020603050405020304" pitchFamily="18" charset="0"/>
                <a:cs typeface="Times New Roman" panose="02020603050405020304" pitchFamily="18" charset="0"/>
              </a:rPr>
              <a:t>bir derin öğrenme modeli oluşturulur. Bu model, yüz özelliklerini 	algılamak ve farklı kişileri tanımak için eğitilir.</a:t>
            </a:r>
          </a:p>
          <a:p>
            <a:pPr marL="0" indent="0">
              <a:buNone/>
            </a:pPr>
            <a:r>
              <a:rPr lang="tr-TR" b="0" i="0" dirty="0">
                <a:effectLst/>
                <a:latin typeface="Times New Roman" panose="02020603050405020304" pitchFamily="18" charset="0"/>
                <a:cs typeface="Times New Roman" panose="02020603050405020304" pitchFamily="18" charset="0"/>
              </a:rPr>
              <a:t>	</a:t>
            </a:r>
            <a:r>
              <a:rPr lang="tr-TR" b="1" i="0" dirty="0">
                <a:effectLst/>
                <a:latin typeface="Times New Roman" panose="02020603050405020304" pitchFamily="18" charset="0"/>
                <a:cs typeface="Times New Roman" panose="02020603050405020304" pitchFamily="18" charset="0"/>
              </a:rPr>
              <a:t>4-  Tanıma ve Sınıflandırma : </a:t>
            </a:r>
            <a:r>
              <a:rPr lang="tr-TR" b="0" i="0" dirty="0">
                <a:effectLst/>
                <a:latin typeface="Times New Roman" panose="02020603050405020304" pitchFamily="18" charset="0"/>
                <a:cs typeface="Times New Roman" panose="02020603050405020304" pitchFamily="18" charset="0"/>
              </a:rPr>
              <a:t>eğitilen model gerçek zamanlı yüz tanıma uygulamasında 	kullanılır. Kamera görüntüsünden yüzler algılanır ve bu yüzler eğitilen model tarafından 	sınıflandırılır. Tanınan kişinin adı tahmin edilir ve sonuçlar kullanıcıya veya sistem 	tarafından işlenir.</a:t>
            </a:r>
          </a:p>
          <a:p>
            <a:endParaRPr lang="tr-TR" dirty="0"/>
          </a:p>
        </p:txBody>
      </p:sp>
      <p:pic>
        <p:nvPicPr>
          <p:cNvPr id="7" name="Resim 6">
            <a:extLst>
              <a:ext uri="{FF2B5EF4-FFF2-40B4-BE49-F238E27FC236}">
                <a16:creationId xmlns:a16="http://schemas.microsoft.com/office/drawing/2014/main" id="{79D82646-D440-1E5E-30F4-A5FFC7D91AED}"/>
              </a:ext>
            </a:extLst>
          </p:cNvPr>
          <p:cNvPicPr>
            <a:picLocks noChangeAspect="1"/>
          </p:cNvPicPr>
          <p:nvPr/>
        </p:nvPicPr>
        <p:blipFill>
          <a:blip r:embed="rId2"/>
          <a:stretch>
            <a:fillRect/>
          </a:stretch>
        </p:blipFill>
        <p:spPr>
          <a:xfrm>
            <a:off x="2912679" y="2967871"/>
            <a:ext cx="6212900" cy="1930011"/>
          </a:xfrm>
          <a:prstGeom prst="rect">
            <a:avLst/>
          </a:prstGeom>
        </p:spPr>
      </p:pic>
      <p:sp>
        <p:nvSpPr>
          <p:cNvPr id="8" name="Metin kutusu 7">
            <a:extLst>
              <a:ext uri="{FF2B5EF4-FFF2-40B4-BE49-F238E27FC236}">
                <a16:creationId xmlns:a16="http://schemas.microsoft.com/office/drawing/2014/main" id="{1F86ED7C-A1F1-151F-6429-3CE6FD87DB92}"/>
              </a:ext>
            </a:extLst>
          </p:cNvPr>
          <p:cNvSpPr txBox="1"/>
          <p:nvPr/>
        </p:nvSpPr>
        <p:spPr>
          <a:xfrm>
            <a:off x="2912679" y="4942090"/>
            <a:ext cx="6038816"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2. Yüz Tanıma Sistemi Yapısı</a:t>
            </a:r>
          </a:p>
        </p:txBody>
      </p:sp>
    </p:spTree>
    <p:extLst>
      <p:ext uri="{BB962C8B-B14F-4D97-AF65-F5344CB8AC3E}">
        <p14:creationId xmlns:p14="http://schemas.microsoft.com/office/powerpoint/2010/main" val="2451525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E4E9018-96B4-31F1-6661-F0E4E4409086}"/>
              </a:ext>
            </a:extLst>
          </p:cNvPr>
          <p:cNvSpPr>
            <a:spLocks noGrp="1"/>
          </p:cNvSpPr>
          <p:nvPr>
            <p:ph type="title"/>
          </p:nvPr>
        </p:nvSpPr>
        <p:spPr/>
        <p:txBody>
          <a:bodyPr/>
          <a:lstStyle/>
          <a:p>
            <a:r>
              <a:rPr lang="tr-TR" dirty="0">
                <a:latin typeface="Times New Roman" panose="02020603050405020304" pitchFamily="18" charset="0"/>
                <a:cs typeface="Times New Roman" panose="02020603050405020304" pitchFamily="18" charset="0"/>
              </a:rPr>
              <a:t>Geleneksel Yüz Tanıma Yöntemleri</a:t>
            </a:r>
          </a:p>
        </p:txBody>
      </p:sp>
      <p:sp>
        <p:nvSpPr>
          <p:cNvPr id="3" name="İçerik Yer Tutucusu 2">
            <a:extLst>
              <a:ext uri="{FF2B5EF4-FFF2-40B4-BE49-F238E27FC236}">
                <a16:creationId xmlns:a16="http://schemas.microsoft.com/office/drawing/2014/main" id="{3E166110-0E0E-0328-F6C7-64D9E0F6F15D}"/>
              </a:ext>
            </a:extLst>
          </p:cNvPr>
          <p:cNvSpPr>
            <a:spLocks noGrp="1"/>
          </p:cNvSpPr>
          <p:nvPr>
            <p:ph idx="1"/>
          </p:nvPr>
        </p:nvSpPr>
        <p:spPr/>
        <p:txBody>
          <a:bodyPr>
            <a:normAutofit/>
          </a:bodyPr>
          <a:lstStyle/>
          <a:p>
            <a:r>
              <a:rPr lang="tr-TR" b="0" i="0" dirty="0">
                <a:effectLst/>
                <a:latin typeface="Times New Roman" panose="02020603050405020304" pitchFamily="18" charset="0"/>
                <a:cs typeface="Times New Roman" panose="02020603050405020304" pitchFamily="18" charset="0"/>
              </a:rPr>
              <a:t>Geleneksel yüz tanıma sistemleri, temel olarak yüz görüntülerindeki belirli özellikleri ve desenleri belirleyerek tanıma işlemini gerçekleştirir. Bu sistemler genellikle önceden tanımlanmış özellikleri kullanarak yüzleri algılar ve eşleştirir.</a:t>
            </a:r>
          </a:p>
          <a:p>
            <a:r>
              <a:rPr lang="tr-TR" b="0" i="0" dirty="0">
                <a:effectLst/>
                <a:latin typeface="Times New Roman" panose="02020603050405020304" pitchFamily="18" charset="0"/>
                <a:cs typeface="Times New Roman" panose="02020603050405020304" pitchFamily="18" charset="0"/>
              </a:rPr>
              <a:t>Bu geleneksel yöntemler, daha eski teknolojilere dayanır ve genellikle sınırlı başarı oranlarına sahiptir, ancak bazı basit uygulamalarda hala kullanılabilirler.</a:t>
            </a:r>
          </a:p>
        </p:txBody>
      </p:sp>
    </p:spTree>
    <p:extLst>
      <p:ext uri="{BB962C8B-B14F-4D97-AF65-F5344CB8AC3E}">
        <p14:creationId xmlns:p14="http://schemas.microsoft.com/office/powerpoint/2010/main" val="41525711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DF23D8E-3128-4349-DF0C-AA86D6D96C05}"/>
              </a:ext>
            </a:extLst>
          </p:cNvPr>
          <p:cNvSpPr>
            <a:spLocks noGrp="1"/>
          </p:cNvSpPr>
          <p:nvPr>
            <p:ph type="title"/>
          </p:nvPr>
        </p:nvSpPr>
        <p:spPr>
          <a:xfrm>
            <a:off x="838200" y="365125"/>
            <a:ext cx="10515600" cy="180307"/>
          </a:xfrm>
        </p:spPr>
        <p:txBody>
          <a:bodyPr>
            <a:normAutofit fontScale="90000"/>
          </a:bodyPr>
          <a:lstStyle/>
          <a:p>
            <a:r>
              <a:rPr lang="tr-TR" dirty="0"/>
              <a:t> </a:t>
            </a:r>
          </a:p>
        </p:txBody>
      </p:sp>
      <p:sp>
        <p:nvSpPr>
          <p:cNvPr id="3" name="İçerik Yer Tutucusu 2">
            <a:extLst>
              <a:ext uri="{FF2B5EF4-FFF2-40B4-BE49-F238E27FC236}">
                <a16:creationId xmlns:a16="http://schemas.microsoft.com/office/drawing/2014/main" id="{22FFB096-1876-1D17-804D-556EF34CAC4A}"/>
              </a:ext>
            </a:extLst>
          </p:cNvPr>
          <p:cNvSpPr>
            <a:spLocks noGrp="1"/>
          </p:cNvSpPr>
          <p:nvPr>
            <p:ph idx="1"/>
          </p:nvPr>
        </p:nvSpPr>
        <p:spPr>
          <a:xfrm>
            <a:off x="661447" y="1203047"/>
            <a:ext cx="4691393" cy="4122318"/>
          </a:xfrm>
        </p:spPr>
        <p:txBody>
          <a:bodyPr>
            <a:normAutofit/>
          </a:bodyPr>
          <a:lstStyle/>
          <a:p>
            <a:r>
              <a:rPr lang="tr-TR" b="0" i="0" dirty="0">
                <a:effectLst/>
                <a:latin typeface="Times New Roman" panose="02020603050405020304" pitchFamily="18" charset="0"/>
                <a:cs typeface="Times New Roman" panose="02020603050405020304" pitchFamily="18" charset="0"/>
              </a:rPr>
              <a:t>Örnek olarak, </a:t>
            </a:r>
            <a:r>
              <a:rPr lang="tr-TR" b="0" i="0" dirty="0" err="1">
                <a:effectLst/>
                <a:latin typeface="Times New Roman" panose="02020603050405020304" pitchFamily="18" charset="0"/>
                <a:cs typeface="Times New Roman" panose="02020603050405020304" pitchFamily="18" charset="0"/>
              </a:rPr>
              <a:t>Eigenfaces</a:t>
            </a:r>
            <a:r>
              <a:rPr lang="tr-TR" b="0" i="0" dirty="0">
                <a:effectLst/>
                <a:latin typeface="Times New Roman" panose="02020603050405020304" pitchFamily="18" charset="0"/>
                <a:cs typeface="Times New Roman" panose="02020603050405020304" pitchFamily="18" charset="0"/>
              </a:rPr>
              <a:t>, </a:t>
            </a:r>
            <a:r>
              <a:rPr lang="tr-TR" b="0" i="0" dirty="0" err="1">
                <a:effectLst/>
                <a:latin typeface="Times New Roman" panose="02020603050405020304" pitchFamily="18" charset="0"/>
                <a:cs typeface="Times New Roman" panose="02020603050405020304" pitchFamily="18" charset="0"/>
              </a:rPr>
              <a:t>Fisherfaces</a:t>
            </a:r>
            <a:r>
              <a:rPr lang="tr-TR" b="0" i="0" dirty="0">
                <a:effectLst/>
                <a:latin typeface="Times New Roman" panose="02020603050405020304" pitchFamily="18" charset="0"/>
                <a:cs typeface="Times New Roman" panose="02020603050405020304" pitchFamily="18" charset="0"/>
              </a:rPr>
              <a:t> ve LBPH gibi yöntemler sıkça kullanılır. </a:t>
            </a:r>
            <a:r>
              <a:rPr lang="tr-TR" b="0" i="0" dirty="0" err="1">
                <a:effectLst/>
                <a:latin typeface="Times New Roman" panose="02020603050405020304" pitchFamily="18" charset="0"/>
                <a:cs typeface="Times New Roman" panose="02020603050405020304" pitchFamily="18" charset="0"/>
              </a:rPr>
              <a:t>Eigenfaces</a:t>
            </a:r>
            <a:r>
              <a:rPr lang="tr-TR" b="0" i="0" dirty="0">
                <a:effectLst/>
                <a:latin typeface="Times New Roman" panose="02020603050405020304" pitchFamily="18" charset="0"/>
                <a:cs typeface="Times New Roman" panose="02020603050405020304" pitchFamily="18" charset="0"/>
              </a:rPr>
              <a:t> yöntemi, yüzlerin temel bileşenlerini analiz ederek tanıma yapar. </a:t>
            </a:r>
            <a:r>
              <a:rPr lang="tr-TR" b="0" i="0" dirty="0" err="1">
                <a:effectLst/>
                <a:latin typeface="Times New Roman" panose="02020603050405020304" pitchFamily="18" charset="0"/>
                <a:cs typeface="Times New Roman" panose="02020603050405020304" pitchFamily="18" charset="0"/>
              </a:rPr>
              <a:t>Fisherfaces</a:t>
            </a:r>
            <a:r>
              <a:rPr lang="tr-TR" b="0" i="0" dirty="0">
                <a:effectLst/>
                <a:latin typeface="Times New Roman" panose="02020603050405020304" pitchFamily="18" charset="0"/>
                <a:cs typeface="Times New Roman" panose="02020603050405020304" pitchFamily="18" charset="0"/>
              </a:rPr>
              <a:t> ise yüz görüntülerindeki farklılıkları vurgulayan bir </a:t>
            </a:r>
            <a:r>
              <a:rPr lang="tr-TR" b="0" i="0" dirty="0" err="1">
                <a:effectLst/>
                <a:latin typeface="Times New Roman" panose="02020603050405020304" pitchFamily="18" charset="0"/>
                <a:cs typeface="Times New Roman" panose="02020603050405020304" pitchFamily="18" charset="0"/>
              </a:rPr>
              <a:t>diskriminant</a:t>
            </a:r>
            <a:r>
              <a:rPr lang="tr-TR" b="0" i="0" dirty="0">
                <a:effectLst/>
                <a:latin typeface="Times New Roman" panose="02020603050405020304" pitchFamily="18" charset="0"/>
                <a:cs typeface="Times New Roman" panose="02020603050405020304" pitchFamily="18" charset="0"/>
              </a:rPr>
              <a:t> analiz yöntemidir. LBPH yöntemi ise yüz görüntülerindeki yerel desenleri çıkararak tanıma işlemi gerçekleştirir.</a:t>
            </a:r>
          </a:p>
          <a:p>
            <a:endParaRPr lang="tr-TR" dirty="0"/>
          </a:p>
        </p:txBody>
      </p:sp>
      <p:pic>
        <p:nvPicPr>
          <p:cNvPr id="4" name="Resim 3">
            <a:extLst>
              <a:ext uri="{FF2B5EF4-FFF2-40B4-BE49-F238E27FC236}">
                <a16:creationId xmlns:a16="http://schemas.microsoft.com/office/drawing/2014/main" id="{FAB1C50F-038A-8FAE-8CB5-E59108106BA2}"/>
              </a:ext>
            </a:extLst>
          </p:cNvPr>
          <p:cNvPicPr>
            <a:picLocks noChangeAspect="1"/>
          </p:cNvPicPr>
          <p:nvPr/>
        </p:nvPicPr>
        <p:blipFill>
          <a:blip r:embed="rId2"/>
          <a:stretch>
            <a:fillRect/>
          </a:stretch>
        </p:blipFill>
        <p:spPr>
          <a:xfrm>
            <a:off x="5352840" y="321257"/>
            <a:ext cx="2798071" cy="2677194"/>
          </a:xfrm>
          <a:prstGeom prst="rect">
            <a:avLst/>
          </a:prstGeom>
        </p:spPr>
      </p:pic>
      <p:sp>
        <p:nvSpPr>
          <p:cNvPr id="6" name="Metin kutusu 5">
            <a:extLst>
              <a:ext uri="{FF2B5EF4-FFF2-40B4-BE49-F238E27FC236}">
                <a16:creationId xmlns:a16="http://schemas.microsoft.com/office/drawing/2014/main" id="{388D1CBF-802B-4B1A-45B0-72EB39BACD4E}"/>
              </a:ext>
            </a:extLst>
          </p:cNvPr>
          <p:cNvSpPr txBox="1"/>
          <p:nvPr/>
        </p:nvSpPr>
        <p:spPr>
          <a:xfrm>
            <a:off x="5352840" y="2998451"/>
            <a:ext cx="3304674"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3 . </a:t>
            </a:r>
            <a:r>
              <a:rPr lang="tr-TR" sz="1400" dirty="0" err="1">
                <a:latin typeface="Times New Roman" panose="02020603050405020304" pitchFamily="18" charset="0"/>
                <a:cs typeface="Times New Roman" panose="02020603050405020304" pitchFamily="18" charset="0"/>
              </a:rPr>
              <a:t>Eigenfaces</a:t>
            </a:r>
            <a:r>
              <a:rPr lang="tr-TR" sz="1400" dirty="0">
                <a:latin typeface="Times New Roman" panose="02020603050405020304" pitchFamily="18" charset="0"/>
                <a:cs typeface="Times New Roman" panose="02020603050405020304" pitchFamily="18" charset="0"/>
              </a:rPr>
              <a:t> Yöntemi</a:t>
            </a:r>
          </a:p>
        </p:txBody>
      </p:sp>
      <p:pic>
        <p:nvPicPr>
          <p:cNvPr id="7" name="Resim 6">
            <a:extLst>
              <a:ext uri="{FF2B5EF4-FFF2-40B4-BE49-F238E27FC236}">
                <a16:creationId xmlns:a16="http://schemas.microsoft.com/office/drawing/2014/main" id="{189676E2-0400-FF93-EBE4-2FB9FC65FB29}"/>
              </a:ext>
            </a:extLst>
          </p:cNvPr>
          <p:cNvPicPr>
            <a:picLocks noChangeAspect="1"/>
          </p:cNvPicPr>
          <p:nvPr/>
        </p:nvPicPr>
        <p:blipFill>
          <a:blip r:embed="rId3"/>
          <a:stretch>
            <a:fillRect/>
          </a:stretch>
        </p:blipFill>
        <p:spPr>
          <a:xfrm>
            <a:off x="8334355" y="365125"/>
            <a:ext cx="3511101" cy="2633326"/>
          </a:xfrm>
          <a:prstGeom prst="rect">
            <a:avLst/>
          </a:prstGeom>
        </p:spPr>
      </p:pic>
      <p:sp>
        <p:nvSpPr>
          <p:cNvPr id="8" name="Metin kutusu 7">
            <a:extLst>
              <a:ext uri="{FF2B5EF4-FFF2-40B4-BE49-F238E27FC236}">
                <a16:creationId xmlns:a16="http://schemas.microsoft.com/office/drawing/2014/main" id="{BBD7A7BA-95D6-8D70-E1C3-412EA100C6F0}"/>
              </a:ext>
            </a:extLst>
          </p:cNvPr>
          <p:cNvSpPr txBox="1"/>
          <p:nvPr/>
        </p:nvSpPr>
        <p:spPr>
          <a:xfrm>
            <a:off x="8307675" y="3008572"/>
            <a:ext cx="3473116"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4. </a:t>
            </a:r>
            <a:r>
              <a:rPr lang="tr-TR" sz="1400" dirty="0" err="1">
                <a:latin typeface="Times New Roman" panose="02020603050405020304" pitchFamily="18" charset="0"/>
                <a:cs typeface="Times New Roman" panose="02020603050405020304" pitchFamily="18" charset="0"/>
              </a:rPr>
              <a:t>Fisherfaces</a:t>
            </a:r>
            <a:r>
              <a:rPr lang="tr-TR" sz="1400" dirty="0">
                <a:latin typeface="Times New Roman" panose="02020603050405020304" pitchFamily="18" charset="0"/>
                <a:cs typeface="Times New Roman" panose="02020603050405020304" pitchFamily="18" charset="0"/>
              </a:rPr>
              <a:t> Yöntemi</a:t>
            </a:r>
          </a:p>
        </p:txBody>
      </p:sp>
      <p:pic>
        <p:nvPicPr>
          <p:cNvPr id="9" name="Resim 8">
            <a:extLst>
              <a:ext uri="{FF2B5EF4-FFF2-40B4-BE49-F238E27FC236}">
                <a16:creationId xmlns:a16="http://schemas.microsoft.com/office/drawing/2014/main" id="{ABFC6E2F-24C7-D30B-D8AB-714C3BAF5598}"/>
              </a:ext>
            </a:extLst>
          </p:cNvPr>
          <p:cNvPicPr>
            <a:picLocks noChangeAspect="1"/>
          </p:cNvPicPr>
          <p:nvPr/>
        </p:nvPicPr>
        <p:blipFill>
          <a:blip r:embed="rId4"/>
          <a:stretch>
            <a:fillRect/>
          </a:stretch>
        </p:blipFill>
        <p:spPr>
          <a:xfrm>
            <a:off x="5277827" y="4011224"/>
            <a:ext cx="6459322" cy="1624058"/>
          </a:xfrm>
          <a:prstGeom prst="rect">
            <a:avLst/>
          </a:prstGeom>
        </p:spPr>
      </p:pic>
      <p:sp>
        <p:nvSpPr>
          <p:cNvPr id="10" name="Metin kutusu 9">
            <a:extLst>
              <a:ext uri="{FF2B5EF4-FFF2-40B4-BE49-F238E27FC236}">
                <a16:creationId xmlns:a16="http://schemas.microsoft.com/office/drawing/2014/main" id="{13522DC2-95FD-6111-3364-C8A9C87D0D0D}"/>
              </a:ext>
            </a:extLst>
          </p:cNvPr>
          <p:cNvSpPr txBox="1"/>
          <p:nvPr/>
        </p:nvSpPr>
        <p:spPr>
          <a:xfrm>
            <a:off x="5352840" y="5643636"/>
            <a:ext cx="3965445"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5. LBPH Yöntemi</a:t>
            </a:r>
          </a:p>
        </p:txBody>
      </p:sp>
    </p:spTree>
    <p:extLst>
      <p:ext uri="{BB962C8B-B14F-4D97-AF65-F5344CB8AC3E}">
        <p14:creationId xmlns:p14="http://schemas.microsoft.com/office/powerpoint/2010/main" val="204186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3E9E46D-CE98-0652-D0F7-3D1481CE4A5F}"/>
              </a:ext>
            </a:extLst>
          </p:cNvPr>
          <p:cNvSpPr>
            <a:spLocks noGrp="1"/>
          </p:cNvSpPr>
          <p:nvPr>
            <p:ph type="title"/>
          </p:nvPr>
        </p:nvSpPr>
        <p:spPr>
          <a:xfrm>
            <a:off x="725905" y="184485"/>
            <a:ext cx="10515600" cy="1325563"/>
          </a:xfrm>
        </p:spPr>
        <p:txBody>
          <a:bodyPr/>
          <a:lstStyle/>
          <a:p>
            <a:r>
              <a:rPr lang="tr-TR" dirty="0">
                <a:latin typeface="Times New Roman" panose="02020603050405020304" pitchFamily="18" charset="0"/>
                <a:cs typeface="Times New Roman" panose="02020603050405020304" pitchFamily="18" charset="0"/>
              </a:rPr>
              <a:t>Günümüzde Yüz Tanıma Sistemleri</a:t>
            </a:r>
          </a:p>
        </p:txBody>
      </p:sp>
      <p:sp>
        <p:nvSpPr>
          <p:cNvPr id="3" name="İçerik Yer Tutucusu 2">
            <a:extLst>
              <a:ext uri="{FF2B5EF4-FFF2-40B4-BE49-F238E27FC236}">
                <a16:creationId xmlns:a16="http://schemas.microsoft.com/office/drawing/2014/main" id="{D83AEA67-F190-39CA-63B5-3B7BA0BE0747}"/>
              </a:ext>
            </a:extLst>
          </p:cNvPr>
          <p:cNvSpPr>
            <a:spLocks noGrp="1"/>
          </p:cNvSpPr>
          <p:nvPr>
            <p:ph idx="1"/>
          </p:nvPr>
        </p:nvSpPr>
        <p:spPr>
          <a:xfrm>
            <a:off x="725905" y="1199982"/>
            <a:ext cx="5803232" cy="5473533"/>
          </a:xfrm>
        </p:spPr>
        <p:txBody>
          <a:bodyPr>
            <a:normAutofit/>
          </a:bodyPr>
          <a:lstStyle/>
          <a:p>
            <a:pPr algn="l">
              <a:buFont typeface="Arial" panose="020B0604020202020204" pitchFamily="34" charset="0"/>
              <a:buChar char="•"/>
            </a:pPr>
            <a:r>
              <a:rPr lang="tr-TR" b="1" i="0" dirty="0" err="1">
                <a:effectLst/>
                <a:latin typeface="Times New Roman" panose="02020603050405020304" pitchFamily="18" charset="0"/>
                <a:cs typeface="Times New Roman" panose="02020603050405020304" pitchFamily="18" charset="0"/>
              </a:rPr>
              <a:t>DeepFace</a:t>
            </a:r>
            <a:r>
              <a:rPr lang="tr-TR" b="1" i="0" dirty="0">
                <a:effectLst/>
                <a:latin typeface="Times New Roman" panose="02020603050405020304" pitchFamily="18" charset="0"/>
                <a:cs typeface="Times New Roman" panose="02020603050405020304" pitchFamily="18" charset="0"/>
              </a:rPr>
              <a:t>:</a:t>
            </a:r>
            <a:r>
              <a:rPr lang="tr-TR" b="0" i="0" dirty="0">
                <a:effectLst/>
                <a:latin typeface="Times New Roman" panose="02020603050405020304" pitchFamily="18" charset="0"/>
                <a:cs typeface="Times New Roman" panose="02020603050405020304" pitchFamily="18" charset="0"/>
              </a:rPr>
              <a:t> Facebook tarafından geliştirilmiş, derin öğrenme algoritmaları kullanarak yüksek doğruluk sağlayan bir sistem.</a:t>
            </a:r>
          </a:p>
          <a:p>
            <a:pPr algn="l">
              <a:buFont typeface="Arial" panose="020B0604020202020204" pitchFamily="34" charset="0"/>
              <a:buChar char="•"/>
            </a:pPr>
            <a:r>
              <a:rPr lang="tr-TR" b="1" i="0" dirty="0" err="1">
                <a:effectLst/>
                <a:latin typeface="Times New Roman" panose="02020603050405020304" pitchFamily="18" charset="0"/>
                <a:cs typeface="Times New Roman" panose="02020603050405020304" pitchFamily="18" charset="0"/>
              </a:rPr>
              <a:t>FaceNet</a:t>
            </a:r>
            <a:r>
              <a:rPr lang="tr-TR" b="1" i="0" dirty="0">
                <a:effectLst/>
                <a:latin typeface="Times New Roman" panose="02020603050405020304" pitchFamily="18" charset="0"/>
                <a:cs typeface="Times New Roman" panose="02020603050405020304" pitchFamily="18" charset="0"/>
              </a:rPr>
              <a:t>:</a:t>
            </a:r>
            <a:r>
              <a:rPr lang="tr-TR" b="0" i="0" dirty="0">
                <a:effectLst/>
                <a:latin typeface="Times New Roman" panose="02020603050405020304" pitchFamily="18" charset="0"/>
                <a:cs typeface="Times New Roman" panose="02020603050405020304" pitchFamily="18" charset="0"/>
              </a:rPr>
              <a:t> Google tarafından oluşturulan, üç boyutlu yüz </a:t>
            </a:r>
            <a:r>
              <a:rPr lang="tr-TR" b="0" i="0" dirty="0" err="1">
                <a:effectLst/>
                <a:latin typeface="Times New Roman" panose="02020603050405020304" pitchFamily="18" charset="0"/>
                <a:cs typeface="Times New Roman" panose="02020603050405020304" pitchFamily="18" charset="0"/>
              </a:rPr>
              <a:t>embedding'leriyle</a:t>
            </a:r>
            <a:r>
              <a:rPr lang="tr-TR" b="0" i="0" dirty="0">
                <a:effectLst/>
                <a:latin typeface="Times New Roman" panose="02020603050405020304" pitchFamily="18" charset="0"/>
                <a:cs typeface="Times New Roman" panose="02020603050405020304" pitchFamily="18" charset="0"/>
              </a:rPr>
              <a:t> benzersiz ilişkileri öğrenen ve çeşitli uygulamalarda yüksek doğruluk sağlayan bir sistem.</a:t>
            </a:r>
          </a:p>
          <a:p>
            <a:pPr algn="l">
              <a:buFont typeface="Arial" panose="020B0604020202020204" pitchFamily="34" charset="0"/>
              <a:buChar char="•"/>
            </a:pPr>
            <a:r>
              <a:rPr lang="tr-TR" b="1" i="0" dirty="0" err="1">
                <a:effectLst/>
                <a:latin typeface="Times New Roman" panose="02020603050405020304" pitchFamily="18" charset="0"/>
                <a:cs typeface="Times New Roman" panose="02020603050405020304" pitchFamily="18" charset="0"/>
              </a:rPr>
              <a:t>OpenFace</a:t>
            </a:r>
            <a:r>
              <a:rPr lang="tr-TR" b="1" i="0" dirty="0">
                <a:effectLst/>
                <a:latin typeface="Times New Roman" panose="02020603050405020304" pitchFamily="18" charset="0"/>
                <a:cs typeface="Times New Roman" panose="02020603050405020304" pitchFamily="18" charset="0"/>
              </a:rPr>
              <a:t>:</a:t>
            </a:r>
            <a:r>
              <a:rPr lang="tr-TR" b="0" i="0" dirty="0">
                <a:effectLst/>
                <a:latin typeface="Times New Roman" panose="02020603050405020304" pitchFamily="18" charset="0"/>
                <a:cs typeface="Times New Roman" panose="02020603050405020304" pitchFamily="18" charset="0"/>
              </a:rPr>
              <a:t> Carnegie Mellon Üniversitesi'nden geliştirilen, derin öğrenme ve CNN tekniklerini kullanarak yüz tanıma, duygusal analiz ve yüz izleme gibi görevlerde etkili sonuçlar veren bir sistem.</a:t>
            </a:r>
          </a:p>
          <a:p>
            <a:pPr marL="0" indent="0">
              <a:buNone/>
            </a:pPr>
            <a:r>
              <a:rPr lang="tr-TR" dirty="0">
                <a:latin typeface="Times New Roman" panose="02020603050405020304" pitchFamily="18" charset="0"/>
                <a:cs typeface="Times New Roman" panose="02020603050405020304" pitchFamily="18" charset="0"/>
              </a:rPr>
              <a:t>       </a:t>
            </a:r>
            <a:r>
              <a:rPr lang="tr-TR" b="0" i="0" dirty="0">
                <a:effectLst/>
                <a:latin typeface="Times New Roman" panose="02020603050405020304" pitchFamily="18" charset="0"/>
                <a:cs typeface="Times New Roman" panose="02020603050405020304" pitchFamily="18" charset="0"/>
              </a:rPr>
              <a:t>Bu ve bunun gibi sistemler, gelişmiş algoritmalar ve geniş veri setleriyle çeşitli koşullarda başarılı performans sergilerler.</a:t>
            </a:r>
            <a:endParaRPr lang="tr-TR" dirty="0">
              <a:latin typeface="Times New Roman" panose="02020603050405020304" pitchFamily="18" charset="0"/>
              <a:cs typeface="Times New Roman" panose="02020603050405020304" pitchFamily="18" charset="0"/>
            </a:endParaRPr>
          </a:p>
        </p:txBody>
      </p:sp>
      <p:pic>
        <p:nvPicPr>
          <p:cNvPr id="4" name="Resim 3">
            <a:extLst>
              <a:ext uri="{FF2B5EF4-FFF2-40B4-BE49-F238E27FC236}">
                <a16:creationId xmlns:a16="http://schemas.microsoft.com/office/drawing/2014/main" id="{9F689360-82E9-3693-E8F9-C1049CB8C482}"/>
              </a:ext>
            </a:extLst>
          </p:cNvPr>
          <p:cNvPicPr>
            <a:picLocks noChangeAspect="1"/>
          </p:cNvPicPr>
          <p:nvPr/>
        </p:nvPicPr>
        <p:blipFill>
          <a:blip r:embed="rId2"/>
          <a:stretch>
            <a:fillRect/>
          </a:stretch>
        </p:blipFill>
        <p:spPr>
          <a:xfrm>
            <a:off x="6675058" y="1517985"/>
            <a:ext cx="4791037" cy="3114174"/>
          </a:xfrm>
          <a:prstGeom prst="rect">
            <a:avLst/>
          </a:prstGeom>
        </p:spPr>
      </p:pic>
      <p:sp>
        <p:nvSpPr>
          <p:cNvPr id="5" name="Metin kutusu 4">
            <a:extLst>
              <a:ext uri="{FF2B5EF4-FFF2-40B4-BE49-F238E27FC236}">
                <a16:creationId xmlns:a16="http://schemas.microsoft.com/office/drawing/2014/main" id="{A60BEE4D-D8BA-FB29-A96E-3E1CE88014DB}"/>
              </a:ext>
            </a:extLst>
          </p:cNvPr>
          <p:cNvSpPr txBox="1"/>
          <p:nvPr/>
        </p:nvSpPr>
        <p:spPr>
          <a:xfrm>
            <a:off x="6675058" y="4640096"/>
            <a:ext cx="5164016" cy="307777"/>
          </a:xfrm>
          <a:prstGeom prst="rect">
            <a:avLst/>
          </a:prstGeom>
          <a:noFill/>
        </p:spPr>
        <p:txBody>
          <a:bodyPr wrap="square" rtlCol="0">
            <a:spAutoFit/>
          </a:bodyPr>
          <a:lstStyle/>
          <a:p>
            <a:r>
              <a:rPr lang="tr-TR" sz="1400" dirty="0">
                <a:latin typeface="Times New Roman" panose="02020603050405020304" pitchFamily="18" charset="0"/>
                <a:cs typeface="Times New Roman" panose="02020603050405020304" pitchFamily="18" charset="0"/>
              </a:rPr>
              <a:t>Şekil 6. Derin Öğrenme ile Yüz Tanıma Sistemi</a:t>
            </a:r>
          </a:p>
        </p:txBody>
      </p:sp>
    </p:spTree>
    <p:extLst>
      <p:ext uri="{BB962C8B-B14F-4D97-AF65-F5344CB8AC3E}">
        <p14:creationId xmlns:p14="http://schemas.microsoft.com/office/powerpoint/2010/main" val="3727781884"/>
      </p:ext>
    </p:extLst>
  </p:cSld>
  <p:clrMapOvr>
    <a:masterClrMapping/>
  </p:clrMapOvr>
</p:sld>
</file>

<file path=ppt/theme/theme1.xml><?xml version="1.0" encoding="utf-8"?>
<a:theme xmlns:a="http://schemas.openxmlformats.org/drawingml/2006/main" name="Kırpma">
  <a:themeElements>
    <a:clrScheme name="Kırpma">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Kırpma">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Kırpma">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Kırpma</Template>
  <TotalTime>260</TotalTime>
  <Words>1642</Words>
  <Application>Microsoft Office PowerPoint</Application>
  <PresentationFormat>Geniş ekran</PresentationFormat>
  <Paragraphs>88</Paragraphs>
  <Slides>24</Slides>
  <Notes>1</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24</vt:i4>
      </vt:variant>
    </vt:vector>
  </HeadingPairs>
  <TitlesOfParts>
    <vt:vector size="30" baseType="lpstr">
      <vt:lpstr>Aptos</vt:lpstr>
      <vt:lpstr>Arial</vt:lpstr>
      <vt:lpstr>Franklin Gothic Book</vt:lpstr>
      <vt:lpstr>Times New Roman</vt:lpstr>
      <vt:lpstr>ui-sans-serif</vt:lpstr>
      <vt:lpstr>Kırpma</vt:lpstr>
      <vt:lpstr>Derin Öğrenme ile Yüz Tanıma Sistemi</vt:lpstr>
      <vt:lpstr> Giriş</vt:lpstr>
      <vt:lpstr>Yüz Tanıma Nedir?</vt:lpstr>
      <vt:lpstr> Yüz Tanıma Hassasiyeti</vt:lpstr>
      <vt:lpstr>Yüz Tanıma Sisteminin Yapısı</vt:lpstr>
      <vt:lpstr> </vt:lpstr>
      <vt:lpstr>Geleneksel Yüz Tanıma Yöntemleri</vt:lpstr>
      <vt:lpstr> </vt:lpstr>
      <vt:lpstr>Günümüzde Yüz Tanıma Sistemleri</vt:lpstr>
      <vt:lpstr>Sinir Ağı      </vt:lpstr>
      <vt:lpstr>Derin Öğrenme Nedir ?</vt:lpstr>
      <vt:lpstr>Yüz Tanıma ve Derin Öğrenme İlişkisi</vt:lpstr>
      <vt:lpstr> </vt:lpstr>
      <vt:lpstr>Derin Öğrenme Algoritmaları</vt:lpstr>
      <vt:lpstr>1- Evrişimli Sinir Ağları (CNN) Mimarisi</vt:lpstr>
      <vt:lpstr> </vt:lpstr>
      <vt:lpstr>CNN’in Yapısı</vt:lpstr>
      <vt:lpstr> </vt:lpstr>
      <vt:lpstr>CNN'nin RNN ve GAN'a Göre Üstünlüğü</vt:lpstr>
      <vt:lpstr>Yüz Tanıma Sistemlerinde Veri Setlerinin Yeri</vt:lpstr>
      <vt:lpstr> </vt:lpstr>
      <vt:lpstr>Yüz Tanıma Sistemimiz</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Derin Öğrenme ile Yüz Tanıma Sistemi</dc:title>
  <dc:creator>simge koçer</dc:creator>
  <cp:lastModifiedBy>Metehan AYDIN</cp:lastModifiedBy>
  <cp:revision>4</cp:revision>
  <dcterms:created xsi:type="dcterms:W3CDTF">2024-06-10T11:16:46Z</dcterms:created>
  <dcterms:modified xsi:type="dcterms:W3CDTF">2024-06-11T06:44:50Z</dcterms:modified>
</cp:coreProperties>
</file>

<file path=docProps/thumbnail.jpeg>
</file>